
<file path=[Content_Types].xml><?xml version="1.0" encoding="utf-8"?>
<Types xmlns="http://schemas.openxmlformats.org/package/2006/content-types">
  <Default Extension="fntdata" ContentType="application/x-fontdata"/>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9"/>
  </p:notesMasterIdLst>
  <p:sldIdLst>
    <p:sldId id="256" r:id="rId2"/>
    <p:sldId id="263" r:id="rId3"/>
    <p:sldId id="264" r:id="rId4"/>
    <p:sldId id="266" r:id="rId5"/>
    <p:sldId id="267" r:id="rId6"/>
    <p:sldId id="268" r:id="rId7"/>
    <p:sldId id="262" r:id="rId8"/>
  </p:sldIdLst>
  <p:sldSz cx="7556500" cy="10693400"/>
  <p:notesSz cx="7556500" cy="10693400"/>
  <p:embeddedFontLst>
    <p:embeddedFont>
      <p:font typeface="Noto Sans" panose="020B0502040504020204" pitchFamily="34" charset="0"/>
      <p:regular r:id="rId10"/>
      <p:bold r:id="rId11"/>
      <p:italic r:id="rId12"/>
      <p:boldItalic r:id="rId13"/>
    </p:embeddedFont>
    <p:embeddedFont>
      <p:font typeface="Raleway" pitchFamily="2" charset="0"/>
      <p:regular r:id="rId14"/>
      <p:bold r:id="rId15"/>
      <p:italic r:id="rId16"/>
      <p:boldItalic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087" autoAdjust="0"/>
  </p:normalViewPr>
  <p:slideViewPr>
    <p:cSldViewPr>
      <p:cViewPr varScale="1">
        <p:scale>
          <a:sx n="53" d="100"/>
          <a:sy n="53" d="100"/>
        </p:scale>
        <p:origin x="2578" y="67"/>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font" Target="fonts/font7.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font" Target="fonts/font6.fntdata"/><Relationship Id="rId10" Type="http://schemas.openxmlformats.org/officeDocument/2006/relationships/font" Target="fonts/font1.fntdata"/><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27738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3.png"/></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67213" y="3314954"/>
            <a:ext cx="6428422" cy="224561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134427" y="5988304"/>
            <a:ext cx="5293994" cy="267335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3/27/2024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550" b="1" i="0">
                <a:solidFill>
                  <a:srgbClr val="1A3F08"/>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3/27/2024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wo Content">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550" b="1" i="0">
                <a:solidFill>
                  <a:srgbClr val="1A3F08"/>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3/27/2024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0EB1072A-D058-4520-9328-55F991D05E4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505557" y="528821"/>
            <a:ext cx="6268914" cy="5257799"/>
          </a:xfrm>
          <a:prstGeom prst="rect">
            <a:avLst/>
          </a:prstGeom>
        </p:spPr>
      </p:pic>
      <p:pic>
        <p:nvPicPr>
          <p:cNvPr id="6" name="Picture 5">
            <a:extLst>
              <a:ext uri="{FF2B5EF4-FFF2-40B4-BE49-F238E27FC236}">
                <a16:creationId xmlns:a16="http://schemas.microsoft.com/office/drawing/2014/main" id="{90D98424-B230-4D4C-BE4B-3ED8C7CDDA4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02425" y="1"/>
            <a:ext cx="850900" cy="850900"/>
          </a:xfrm>
          <a:prstGeom prst="rect">
            <a:avLst/>
          </a:prstGeom>
        </p:spPr>
      </p:pic>
      <p:pic>
        <p:nvPicPr>
          <p:cNvPr id="8" name="Picture 7">
            <a:extLst>
              <a:ext uri="{FF2B5EF4-FFF2-40B4-BE49-F238E27FC236}">
                <a16:creationId xmlns:a16="http://schemas.microsoft.com/office/drawing/2014/main" id="{96146988-C67A-4601-AF3C-D929DC062D9C}"/>
              </a:ext>
            </a:extLst>
          </p:cNvPr>
          <p:cNvPicPr>
            <a:picLocks noChangeAspect="1"/>
          </p:cNvPicPr>
          <p:nvPr userDrawn="1"/>
        </p:nvPicPr>
        <p:blipFill rotWithShape="1">
          <a:blip r:embed="rId5" cstate="print">
            <a:clrChange>
              <a:clrFrom>
                <a:srgbClr val="1C1D20"/>
              </a:clrFrom>
              <a:clrTo>
                <a:srgbClr val="1C1D20">
                  <a:alpha val="0"/>
                </a:srgbClr>
              </a:clrTo>
            </a:clrChange>
            <a:extLst>
              <a:ext uri="{28A0092B-C50C-407E-A947-70E740481C1C}">
                <a14:useLocalDpi xmlns:a14="http://schemas.microsoft.com/office/drawing/2010/main" val="0"/>
              </a:ext>
            </a:extLst>
          </a:blip>
          <a:srcRect l="34129" t="11882"/>
          <a:stretch/>
        </p:blipFill>
        <p:spPr>
          <a:xfrm>
            <a:off x="5835650" y="9945792"/>
            <a:ext cx="1720850" cy="776906"/>
          </a:xfrm>
          <a:prstGeom prst="rect">
            <a:avLst/>
          </a:prstGeom>
        </p:spPr>
      </p:pic>
      <p:grpSp>
        <p:nvGrpSpPr>
          <p:cNvPr id="55" name="Group 54">
            <a:extLst>
              <a:ext uri="{FF2B5EF4-FFF2-40B4-BE49-F238E27FC236}">
                <a16:creationId xmlns:a16="http://schemas.microsoft.com/office/drawing/2014/main" id="{532ADDA6-5749-4D02-965E-BBDC22077D7F}"/>
              </a:ext>
            </a:extLst>
          </p:cNvPr>
          <p:cNvGrpSpPr/>
          <p:nvPr userDrawn="1"/>
        </p:nvGrpSpPr>
        <p:grpSpPr>
          <a:xfrm>
            <a:off x="0" y="-868514"/>
            <a:ext cx="1780236" cy="3452964"/>
            <a:chOff x="0" y="-868514"/>
            <a:chExt cx="1780236" cy="3452964"/>
          </a:xfrm>
          <a:solidFill>
            <a:srgbClr val="000000">
              <a:alpha val="50000"/>
            </a:srgbClr>
          </a:solidFill>
        </p:grpSpPr>
        <p:pic>
          <p:nvPicPr>
            <p:cNvPr id="12" name="Graphic 11">
              <a:extLst>
                <a:ext uri="{FF2B5EF4-FFF2-40B4-BE49-F238E27FC236}">
                  <a16:creationId xmlns:a16="http://schemas.microsoft.com/office/drawing/2014/main" id="{50E6B5B2-2195-4C93-9550-4D0687174B47}"/>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26743"/>
            <a:stretch/>
          </p:blipFill>
          <p:spPr>
            <a:xfrm>
              <a:off x="0" y="1155700"/>
              <a:ext cx="893150" cy="1428750"/>
            </a:xfrm>
            <a:prstGeom prst="rect">
              <a:avLst/>
            </a:prstGeom>
          </p:spPr>
        </p:pic>
        <p:pic>
          <p:nvPicPr>
            <p:cNvPr id="52" name="Graphic 51">
              <a:extLst>
                <a:ext uri="{FF2B5EF4-FFF2-40B4-BE49-F238E27FC236}">
                  <a16:creationId xmlns:a16="http://schemas.microsoft.com/office/drawing/2014/main" id="{CF30625B-950C-4BBF-8E00-08B7B72531EA}"/>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19949"/>
            <a:stretch/>
          </p:blipFill>
          <p:spPr>
            <a:xfrm>
              <a:off x="0" y="23263"/>
              <a:ext cx="1350544" cy="1616798"/>
            </a:xfrm>
            <a:prstGeom prst="rect">
              <a:avLst/>
            </a:prstGeom>
          </p:spPr>
        </p:pic>
        <p:pic>
          <p:nvPicPr>
            <p:cNvPr id="54" name="Graphic 53">
              <a:extLst>
                <a:ext uri="{FF2B5EF4-FFF2-40B4-BE49-F238E27FC236}">
                  <a16:creationId xmlns:a16="http://schemas.microsoft.com/office/drawing/2014/main" id="{E8721C2A-80BE-4CDC-85DA-8290C2014612}"/>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rot="18809013">
              <a:off x="238423" y="-774501"/>
              <a:ext cx="1635826" cy="1447800"/>
            </a:xfrm>
            <a:prstGeom prst="rect">
              <a:avLst/>
            </a:prstGeom>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1_Blank">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DF42647-FBEE-4627-8D4D-3C9CC4256DA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2248" t="-1613" r="41774" b="51613"/>
          <a:stretch/>
        </p:blipFill>
        <p:spPr>
          <a:xfrm>
            <a:off x="0" y="6034661"/>
            <a:ext cx="7556500" cy="4658739"/>
          </a:xfrm>
          <a:prstGeom prst="rect">
            <a:avLst/>
          </a:prstGeom>
        </p:spPr>
      </p:pic>
      <p:pic>
        <p:nvPicPr>
          <p:cNvPr id="6" name="Picture 5">
            <a:extLst>
              <a:ext uri="{FF2B5EF4-FFF2-40B4-BE49-F238E27FC236}">
                <a16:creationId xmlns:a16="http://schemas.microsoft.com/office/drawing/2014/main" id="{90D98424-B230-4D4C-BE4B-3ED8C7CDDA4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510907" y="0"/>
            <a:ext cx="1041003" cy="1041003"/>
          </a:xfrm>
          <a:prstGeom prst="rect">
            <a:avLst/>
          </a:prstGeom>
        </p:spPr>
      </p:pic>
      <p:pic>
        <p:nvPicPr>
          <p:cNvPr id="8" name="Picture 7">
            <a:extLst>
              <a:ext uri="{FF2B5EF4-FFF2-40B4-BE49-F238E27FC236}">
                <a16:creationId xmlns:a16="http://schemas.microsoft.com/office/drawing/2014/main" id="{96146988-C67A-4601-AF3C-D929DC062D9C}"/>
              </a:ext>
            </a:extLst>
          </p:cNvPr>
          <p:cNvPicPr>
            <a:picLocks noChangeAspect="1"/>
          </p:cNvPicPr>
          <p:nvPr userDrawn="1"/>
        </p:nvPicPr>
        <p:blipFill rotWithShape="1">
          <a:blip r:embed="rId5" cstate="print">
            <a:clrChange>
              <a:clrFrom>
                <a:srgbClr val="1C1D20"/>
              </a:clrFrom>
              <a:clrTo>
                <a:srgbClr val="1C1D20">
                  <a:alpha val="0"/>
                </a:srgbClr>
              </a:clrTo>
            </a:clrChange>
            <a:extLst>
              <a:ext uri="{28A0092B-C50C-407E-A947-70E740481C1C}">
                <a14:useLocalDpi xmlns:a14="http://schemas.microsoft.com/office/drawing/2010/main" val="0"/>
              </a:ext>
            </a:extLst>
          </a:blip>
          <a:srcRect l="34129" t="11882"/>
          <a:stretch/>
        </p:blipFill>
        <p:spPr>
          <a:xfrm>
            <a:off x="5835650" y="9945792"/>
            <a:ext cx="1720850" cy="776906"/>
          </a:xfrm>
          <a:prstGeom prst="rect">
            <a:avLst/>
          </a:prstGeom>
        </p:spPr>
      </p:pic>
    </p:spTree>
    <p:extLst>
      <p:ext uri="{BB962C8B-B14F-4D97-AF65-F5344CB8AC3E}">
        <p14:creationId xmlns:p14="http://schemas.microsoft.com/office/powerpoint/2010/main" val="1191170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2_Blank">
    <p:bg>
      <p:bgPr>
        <a:solidFill>
          <a:schemeClr val="bg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EF81089B-FE95-483B-8763-4EB0B1D9951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42942" r="7646" b="26156"/>
          <a:stretch/>
        </p:blipFill>
        <p:spPr>
          <a:xfrm>
            <a:off x="0" y="7829567"/>
            <a:ext cx="7551910" cy="2863834"/>
          </a:xfrm>
          <a:prstGeom prst="rect">
            <a:avLst/>
          </a:prstGeom>
        </p:spPr>
      </p:pic>
      <p:pic>
        <p:nvPicPr>
          <p:cNvPr id="6" name="Picture 5">
            <a:extLst>
              <a:ext uri="{FF2B5EF4-FFF2-40B4-BE49-F238E27FC236}">
                <a16:creationId xmlns:a16="http://schemas.microsoft.com/office/drawing/2014/main" id="{90D98424-B230-4D4C-BE4B-3ED8C7CDDA4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510907" y="0"/>
            <a:ext cx="1041003" cy="1041003"/>
          </a:xfrm>
          <a:prstGeom prst="rect">
            <a:avLst/>
          </a:prstGeom>
        </p:spPr>
      </p:pic>
      <p:pic>
        <p:nvPicPr>
          <p:cNvPr id="8" name="Picture 7">
            <a:extLst>
              <a:ext uri="{FF2B5EF4-FFF2-40B4-BE49-F238E27FC236}">
                <a16:creationId xmlns:a16="http://schemas.microsoft.com/office/drawing/2014/main" id="{96146988-C67A-4601-AF3C-D929DC062D9C}"/>
              </a:ext>
            </a:extLst>
          </p:cNvPr>
          <p:cNvPicPr>
            <a:picLocks noChangeAspect="1"/>
          </p:cNvPicPr>
          <p:nvPr userDrawn="1"/>
        </p:nvPicPr>
        <p:blipFill rotWithShape="1">
          <a:blip r:embed="rId5" cstate="print">
            <a:clrChange>
              <a:clrFrom>
                <a:srgbClr val="1C1D20"/>
              </a:clrFrom>
              <a:clrTo>
                <a:srgbClr val="1C1D20">
                  <a:alpha val="0"/>
                </a:srgbClr>
              </a:clrTo>
            </a:clrChange>
            <a:extLst>
              <a:ext uri="{28A0092B-C50C-407E-A947-70E740481C1C}">
                <a14:useLocalDpi xmlns:a14="http://schemas.microsoft.com/office/drawing/2010/main" val="0"/>
              </a:ext>
            </a:extLst>
          </a:blip>
          <a:srcRect l="34129" t="11882"/>
          <a:stretch/>
        </p:blipFill>
        <p:spPr>
          <a:xfrm>
            <a:off x="5835650" y="9945792"/>
            <a:ext cx="1720850" cy="776906"/>
          </a:xfrm>
          <a:prstGeom prst="rect">
            <a:avLst/>
          </a:prstGeom>
        </p:spPr>
      </p:pic>
    </p:spTree>
    <p:extLst>
      <p:ext uri="{BB962C8B-B14F-4D97-AF65-F5344CB8AC3E}">
        <p14:creationId xmlns:p14="http://schemas.microsoft.com/office/powerpoint/2010/main" val="1314292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73617" y="396133"/>
            <a:ext cx="7015614" cy="476250"/>
          </a:xfrm>
          <a:prstGeom prst="rect">
            <a:avLst/>
          </a:prstGeom>
        </p:spPr>
        <p:txBody>
          <a:bodyPr wrap="square" lIns="0" tIns="0" rIns="0" bIns="0">
            <a:spAutoFit/>
          </a:bodyPr>
          <a:lstStyle>
            <a:lvl1pPr>
              <a:defRPr sz="3550" b="1" i="0">
                <a:solidFill>
                  <a:srgbClr val="1A3F08"/>
                </a:solidFill>
                <a:latin typeface="Arial"/>
                <a:cs typeface="Arial"/>
              </a:defRPr>
            </a:lvl1pPr>
          </a:lstStyle>
          <a:p>
            <a:endParaRPr/>
          </a:p>
        </p:txBody>
      </p:sp>
      <p:sp>
        <p:nvSpPr>
          <p:cNvPr id="3" name="Holder 3"/>
          <p:cNvSpPr>
            <a:spLocks noGrp="1"/>
          </p:cNvSpPr>
          <p:nvPr>
            <p:ph type="body" idx="1"/>
          </p:nvPr>
        </p:nvSpPr>
        <p:spPr>
          <a:xfrm>
            <a:off x="401546" y="3769790"/>
            <a:ext cx="6759756" cy="220217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2571369" y="9944862"/>
            <a:ext cx="2420111"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8142" y="9944862"/>
            <a:ext cx="1739455"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3/27/2024</a:t>
            </a:fld>
            <a:endParaRPr lang="en-US"/>
          </a:p>
        </p:txBody>
      </p:sp>
      <p:sp>
        <p:nvSpPr>
          <p:cNvPr id="6" name="Holder 6"/>
          <p:cNvSpPr>
            <a:spLocks noGrp="1"/>
          </p:cNvSpPr>
          <p:nvPr>
            <p:ph type="sldNum" sz="quarter" idx="7"/>
          </p:nvPr>
        </p:nvSpPr>
        <p:spPr>
          <a:xfrm>
            <a:off x="5445252" y="9944862"/>
            <a:ext cx="1739455"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5.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jpg"/></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g"/><Relationship Id="rId7" Type="http://schemas.openxmlformats.org/officeDocument/2006/relationships/image" Target="../media/image31.png"/><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4.jpg"/><Relationship Id="rId7" Type="http://schemas.openxmlformats.org/officeDocument/2006/relationships/image" Target="../media/image38.png"/><Relationship Id="rId2" Type="http://schemas.openxmlformats.org/officeDocument/2006/relationships/image" Target="../media/image33.jpg"/><Relationship Id="rId1" Type="http://schemas.openxmlformats.org/officeDocument/2006/relationships/slideLayout" Target="../slideLayouts/slideLayout5.xml"/><Relationship Id="rId6" Type="http://schemas.openxmlformats.org/officeDocument/2006/relationships/image" Target="../media/image37.png"/><Relationship Id="rId11" Type="http://schemas.openxmlformats.org/officeDocument/2006/relationships/image" Target="../media/image32.png"/><Relationship Id="rId5" Type="http://schemas.openxmlformats.org/officeDocument/2006/relationships/image" Target="../media/image36.png"/><Relationship Id="rId10" Type="http://schemas.openxmlformats.org/officeDocument/2006/relationships/image" Target="../media/image30.png"/><Relationship Id="rId4" Type="http://schemas.openxmlformats.org/officeDocument/2006/relationships/image" Target="../media/image35.jp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1.png"/><Relationship Id="rId7" Type="http://schemas.openxmlformats.org/officeDocument/2006/relationships/image" Target="../media/image7.png"/><Relationship Id="rId12"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6.svg"/><Relationship Id="rId11" Type="http://schemas.openxmlformats.org/officeDocument/2006/relationships/image" Target="../media/image39.jp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2.svg"/><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559992" cy="10692003"/>
          </a:xfrm>
          <a:prstGeom prst="rect">
            <a:avLst/>
          </a:prstGeom>
          <a:blipFill>
            <a:blip r:embed="rId3" cstate="print"/>
            <a:stretch>
              <a:fillRect/>
            </a:stretch>
          </a:blipFill>
        </p:spPr>
        <p:txBody>
          <a:bodyPr wrap="square" lIns="0" tIns="0" rIns="0" bIns="0" rtlCol="0"/>
          <a:lstStyle/>
          <a:p>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1F276A-50EA-4D17-8580-E8A7205A8ECF}"/>
              </a:ext>
            </a:extLst>
          </p:cNvPr>
          <p:cNvSpPr txBox="1"/>
          <p:nvPr/>
        </p:nvSpPr>
        <p:spPr>
          <a:xfrm>
            <a:off x="223014" y="805119"/>
            <a:ext cx="5257800" cy="1200329"/>
          </a:xfrm>
          <a:prstGeom prst="rect">
            <a:avLst/>
          </a:prstGeom>
          <a:noFill/>
        </p:spPr>
        <p:txBody>
          <a:bodyPr wrap="square">
            <a:spAutoFit/>
          </a:bodyPr>
          <a:lstStyle/>
          <a:p>
            <a:pPr marL="42545">
              <a:lnSpc>
                <a:spcPct val="100000"/>
              </a:lnSpc>
            </a:pPr>
            <a:r>
              <a:rPr lang="en-IN" sz="3600" b="1" dirty="0">
                <a:solidFill>
                  <a:srgbClr val="1C3D05"/>
                </a:solidFill>
                <a:latin typeface="Raleway" panose="020B0503030101060003" pitchFamily="34" charset="0"/>
              </a:rPr>
              <a:t>Heritage Satikva</a:t>
            </a:r>
            <a:endParaRPr lang="en-IN" sz="3600" b="1" dirty="0">
              <a:solidFill>
                <a:srgbClr val="1C3D05"/>
              </a:solidFill>
              <a:latin typeface="Raleway" panose="020B0503030101060003" pitchFamily="34" charset="0"/>
              <a:cs typeface="Arial"/>
            </a:endParaRPr>
          </a:p>
          <a:p>
            <a:pPr marL="42545">
              <a:lnSpc>
                <a:spcPct val="100000"/>
              </a:lnSpc>
            </a:pPr>
            <a:r>
              <a:rPr lang="en-IN" sz="3600" b="1" dirty="0">
                <a:solidFill>
                  <a:srgbClr val="1C3D05"/>
                </a:solidFill>
                <a:latin typeface="Raleway" panose="020B0503030101060003" pitchFamily="34" charset="0"/>
                <a:cs typeface="Arial"/>
              </a:rPr>
              <a:t>Resorts</a:t>
            </a:r>
            <a:endParaRPr lang="en-IN" sz="3600" b="1" dirty="0">
              <a:latin typeface="Raleway" panose="020B0503030101060003" pitchFamily="34" charset="0"/>
              <a:cs typeface="Arial"/>
            </a:endParaRPr>
          </a:p>
        </p:txBody>
      </p:sp>
      <p:sp>
        <p:nvSpPr>
          <p:cNvPr id="5" name="object 3">
            <a:extLst>
              <a:ext uri="{FF2B5EF4-FFF2-40B4-BE49-F238E27FC236}">
                <a16:creationId xmlns:a16="http://schemas.microsoft.com/office/drawing/2014/main" id="{D80C2A6A-A04A-4418-9A39-8DADF5074857}"/>
              </a:ext>
            </a:extLst>
          </p:cNvPr>
          <p:cNvSpPr/>
          <p:nvPr/>
        </p:nvSpPr>
        <p:spPr>
          <a:xfrm rot="19673982">
            <a:off x="1869154" y="8292829"/>
            <a:ext cx="1365504" cy="2194560"/>
          </a:xfrm>
          <a:prstGeom prst="rect">
            <a:avLst/>
          </a:prstGeom>
          <a:blipFill>
            <a:blip r:embed="rId2" cstate="print"/>
            <a:stretch>
              <a:fillRect/>
            </a:stretch>
          </a:blipFill>
        </p:spPr>
        <p:txBody>
          <a:bodyPr wrap="square" lIns="0" tIns="0" rIns="0" bIns="0" rtlCol="0"/>
          <a:lstStyle/>
          <a:p>
            <a:endParaRPr dirty="0"/>
          </a:p>
        </p:txBody>
      </p:sp>
      <p:sp>
        <p:nvSpPr>
          <p:cNvPr id="6" name="object 11">
            <a:extLst>
              <a:ext uri="{FF2B5EF4-FFF2-40B4-BE49-F238E27FC236}">
                <a16:creationId xmlns:a16="http://schemas.microsoft.com/office/drawing/2014/main" id="{859F6AEE-1548-4BF7-9AF1-BC147110C34A}"/>
              </a:ext>
            </a:extLst>
          </p:cNvPr>
          <p:cNvSpPr txBox="1"/>
          <p:nvPr/>
        </p:nvSpPr>
        <p:spPr>
          <a:xfrm>
            <a:off x="3849115" y="6006068"/>
            <a:ext cx="3441700" cy="738664"/>
          </a:xfrm>
          <a:prstGeom prst="rect">
            <a:avLst/>
          </a:prstGeom>
        </p:spPr>
        <p:txBody>
          <a:bodyPr vert="horz" wrap="square" lIns="0" tIns="0" rIns="0" bIns="0" rtlCol="0">
            <a:spAutoFit/>
          </a:bodyPr>
          <a:lstStyle/>
          <a:p>
            <a:pPr marL="12700" marR="5080" algn="r">
              <a:lnSpc>
                <a:spcPct val="100000"/>
              </a:lnSpc>
            </a:pPr>
            <a:r>
              <a:rPr sz="1200" dirty="0">
                <a:latin typeface="Noto Sans" panose="020B0502040504020204" pitchFamily="34" charset="0"/>
                <a:ea typeface="Noto Sans" panose="020B0502040504020204" pitchFamily="34" charset="0"/>
                <a:cs typeface="Noto Sans" panose="020B0502040504020204" pitchFamily="34" charset="0"/>
              </a:rPr>
              <a:t>Spread over  acres  of landscaped  greens and  private  apple  orchards  are  nestled the nine structures that make the village that is Heritage Satikva Resorts.</a:t>
            </a:r>
          </a:p>
        </p:txBody>
      </p:sp>
      <p:sp>
        <p:nvSpPr>
          <p:cNvPr id="7" name="object 12">
            <a:extLst>
              <a:ext uri="{FF2B5EF4-FFF2-40B4-BE49-F238E27FC236}">
                <a16:creationId xmlns:a16="http://schemas.microsoft.com/office/drawing/2014/main" id="{B3ECFAD0-5A98-4B8C-A9B7-9E9C7F7FE687}"/>
              </a:ext>
            </a:extLst>
          </p:cNvPr>
          <p:cNvSpPr txBox="1"/>
          <p:nvPr/>
        </p:nvSpPr>
        <p:spPr>
          <a:xfrm>
            <a:off x="3868800" y="6870700"/>
            <a:ext cx="3428365" cy="738664"/>
          </a:xfrm>
          <a:prstGeom prst="rect">
            <a:avLst/>
          </a:prstGeom>
        </p:spPr>
        <p:txBody>
          <a:bodyPr vert="horz" wrap="square" lIns="0" tIns="0" rIns="0" bIns="0" rtlCol="0">
            <a:spAutoFit/>
          </a:bodyPr>
          <a:lstStyle/>
          <a:p>
            <a:pPr marL="12700" marR="5080" indent="5715" algn="r">
              <a:lnSpc>
                <a:spcPct val="100000"/>
              </a:lnSpc>
            </a:pPr>
            <a:r>
              <a:rPr sz="1200" dirty="0">
                <a:latin typeface="Noto Sans" panose="020B0502040504020204" pitchFamily="34" charset="0"/>
                <a:ea typeface="Noto Sans" panose="020B0502040504020204" pitchFamily="34" charset="0"/>
                <a:cs typeface="Noto Sans" panose="020B0502040504020204" pitchFamily="34" charset="0"/>
              </a:rPr>
              <a:t>Contemporary luxuries find balance with traditional  architecture  and the  warmth of wood comes together with</a:t>
            </a:r>
            <a:r>
              <a:rPr lang="en-US" sz="1200" dirty="0">
                <a:latin typeface="Noto Sans" panose="020B0502040504020204" pitchFamily="34" charset="0"/>
                <a:ea typeface="Noto Sans" panose="020B0502040504020204" pitchFamily="34" charset="0"/>
                <a:cs typeface="Noto Sans" panose="020B0502040504020204" pitchFamily="34" charset="0"/>
              </a:rPr>
              <a:t> </a:t>
            </a:r>
            <a:r>
              <a:rPr sz="1200" dirty="0">
                <a:latin typeface="Noto Sans" panose="020B0502040504020204" pitchFamily="34" charset="0"/>
                <a:ea typeface="Noto Sans" panose="020B0502040504020204" pitchFamily="34" charset="0"/>
                <a:cs typeface="Noto Sans" panose="020B0502040504020204" pitchFamily="34" charset="0"/>
              </a:rPr>
              <a:t>chiseled  stone  to  make  an  exceptional experience.</a:t>
            </a:r>
          </a:p>
        </p:txBody>
      </p:sp>
      <p:sp>
        <p:nvSpPr>
          <p:cNvPr id="8" name="object 7">
            <a:extLst>
              <a:ext uri="{FF2B5EF4-FFF2-40B4-BE49-F238E27FC236}">
                <a16:creationId xmlns:a16="http://schemas.microsoft.com/office/drawing/2014/main" id="{5B3A734A-AD22-4742-A48F-E756B4CB118A}"/>
              </a:ext>
            </a:extLst>
          </p:cNvPr>
          <p:cNvSpPr/>
          <p:nvPr/>
        </p:nvSpPr>
        <p:spPr>
          <a:xfrm>
            <a:off x="4139182" y="7861300"/>
            <a:ext cx="3182112" cy="1962912"/>
          </a:xfrm>
          <a:prstGeom prst="rect">
            <a:avLst/>
          </a:prstGeom>
          <a:blipFill>
            <a:blip r:embed="rId3" cstate="print"/>
            <a:stretch>
              <a:fillRect/>
            </a:stretch>
          </a:blipFill>
        </p:spPr>
        <p:txBody>
          <a:bodyPr wrap="square" lIns="0" tIns="0" rIns="0" bIns="0" rtlCol="0"/>
          <a:lstStyle/>
          <a:p>
            <a:endParaRPr/>
          </a:p>
        </p:txBody>
      </p:sp>
      <p:sp>
        <p:nvSpPr>
          <p:cNvPr id="9" name="object 6">
            <a:extLst>
              <a:ext uri="{FF2B5EF4-FFF2-40B4-BE49-F238E27FC236}">
                <a16:creationId xmlns:a16="http://schemas.microsoft.com/office/drawing/2014/main" id="{0A1D631B-F1D5-4C2D-99E0-1135A0A00F05}"/>
              </a:ext>
            </a:extLst>
          </p:cNvPr>
          <p:cNvSpPr/>
          <p:nvPr/>
        </p:nvSpPr>
        <p:spPr>
          <a:xfrm>
            <a:off x="321057" y="6355256"/>
            <a:ext cx="3133344" cy="1987295"/>
          </a:xfrm>
          <a:prstGeom prst="rect">
            <a:avLst/>
          </a:prstGeom>
          <a:blipFill>
            <a:blip r:embed="rId4" cstate="print"/>
            <a:stretch>
              <a:fillRect/>
            </a:stretch>
          </a:blipFill>
        </p:spPr>
        <p:txBody>
          <a:bodyPr wrap="square" lIns="0" tIns="0" rIns="0" bIns="0" rtlCol="0"/>
          <a:lstStyle/>
          <a:p>
            <a:endParaRPr/>
          </a:p>
        </p:txBody>
      </p:sp>
      <p:sp>
        <p:nvSpPr>
          <p:cNvPr id="10" name="object 5">
            <a:extLst>
              <a:ext uri="{FF2B5EF4-FFF2-40B4-BE49-F238E27FC236}">
                <a16:creationId xmlns:a16="http://schemas.microsoft.com/office/drawing/2014/main" id="{88CFE725-1910-488A-B6E8-E873E330AC82}"/>
              </a:ext>
            </a:extLst>
          </p:cNvPr>
          <p:cNvSpPr/>
          <p:nvPr/>
        </p:nvSpPr>
        <p:spPr>
          <a:xfrm>
            <a:off x="4174107" y="3589344"/>
            <a:ext cx="3206495" cy="2011679"/>
          </a:xfrm>
          <a:prstGeom prst="rect">
            <a:avLst/>
          </a:prstGeom>
          <a:blipFill>
            <a:blip r:embed="rId5" cstate="print"/>
            <a:stretch>
              <a:fillRect/>
            </a:stretch>
          </a:blipFill>
        </p:spPr>
        <p:txBody>
          <a:bodyPr wrap="square" lIns="0" tIns="0" rIns="0" bIns="0" rtlCol="0"/>
          <a:lstStyle/>
          <a:p>
            <a:endParaRPr/>
          </a:p>
        </p:txBody>
      </p:sp>
      <p:grpSp>
        <p:nvGrpSpPr>
          <p:cNvPr id="11" name="Group 10">
            <a:extLst>
              <a:ext uri="{FF2B5EF4-FFF2-40B4-BE49-F238E27FC236}">
                <a16:creationId xmlns:a16="http://schemas.microsoft.com/office/drawing/2014/main" id="{240AD7AB-9794-4DFB-8A6B-AB4886FD777D}"/>
              </a:ext>
            </a:extLst>
          </p:cNvPr>
          <p:cNvGrpSpPr/>
          <p:nvPr/>
        </p:nvGrpSpPr>
        <p:grpSpPr>
          <a:xfrm>
            <a:off x="4212335" y="1107576"/>
            <a:ext cx="3121151" cy="2051323"/>
            <a:chOff x="4169664" y="533381"/>
            <a:chExt cx="3121151" cy="2051323"/>
          </a:xfrm>
        </p:grpSpPr>
        <p:sp>
          <p:nvSpPr>
            <p:cNvPr id="12" name="object 4">
              <a:extLst>
                <a:ext uri="{FF2B5EF4-FFF2-40B4-BE49-F238E27FC236}">
                  <a16:creationId xmlns:a16="http://schemas.microsoft.com/office/drawing/2014/main" id="{1D38F38A-50D9-4B7A-943D-AE05404D0178}"/>
                </a:ext>
              </a:extLst>
            </p:cNvPr>
            <p:cNvSpPr/>
            <p:nvPr/>
          </p:nvSpPr>
          <p:spPr>
            <a:xfrm>
              <a:off x="4169664" y="560832"/>
              <a:ext cx="3121151" cy="2023872"/>
            </a:xfrm>
            <a:prstGeom prst="rect">
              <a:avLst/>
            </a:prstGeom>
            <a:blipFill>
              <a:blip r:embed="rId6" cstate="print"/>
              <a:stretch>
                <a:fillRect/>
              </a:stretch>
            </a:blipFill>
          </p:spPr>
          <p:txBody>
            <a:bodyPr wrap="square" lIns="0" tIns="0" rIns="0" bIns="0" rtlCol="0"/>
            <a:lstStyle/>
            <a:p>
              <a:endParaRPr/>
            </a:p>
          </p:txBody>
        </p:sp>
        <p:sp>
          <p:nvSpPr>
            <p:cNvPr id="13" name="object 8">
              <a:extLst>
                <a:ext uri="{FF2B5EF4-FFF2-40B4-BE49-F238E27FC236}">
                  <a16:creationId xmlns:a16="http://schemas.microsoft.com/office/drawing/2014/main" id="{86375F1D-20B2-4199-83EF-3FBC176E3CF2}"/>
                </a:ext>
              </a:extLst>
            </p:cNvPr>
            <p:cNvSpPr/>
            <p:nvPr/>
          </p:nvSpPr>
          <p:spPr>
            <a:xfrm>
              <a:off x="4191203" y="533381"/>
              <a:ext cx="914400" cy="0"/>
            </a:xfrm>
            <a:custGeom>
              <a:avLst/>
              <a:gdLst/>
              <a:ahLst/>
              <a:cxnLst/>
              <a:rect l="l" t="t" r="r" b="b"/>
              <a:pathLst>
                <a:path w="914400">
                  <a:moveTo>
                    <a:pt x="0" y="0"/>
                  </a:moveTo>
                  <a:lnTo>
                    <a:pt x="913780" y="0"/>
                  </a:lnTo>
                </a:path>
              </a:pathLst>
            </a:custGeom>
            <a:ln w="85286">
              <a:solidFill>
                <a:srgbClr val="D48C5B"/>
              </a:solidFill>
            </a:ln>
          </p:spPr>
          <p:txBody>
            <a:bodyPr wrap="square" lIns="0" tIns="0" rIns="0" bIns="0" rtlCol="0"/>
            <a:lstStyle/>
            <a:p>
              <a:endParaRPr/>
            </a:p>
          </p:txBody>
        </p:sp>
      </p:grpSp>
      <p:sp>
        <p:nvSpPr>
          <p:cNvPr id="14" name="object 11">
            <a:extLst>
              <a:ext uri="{FF2B5EF4-FFF2-40B4-BE49-F238E27FC236}">
                <a16:creationId xmlns:a16="http://schemas.microsoft.com/office/drawing/2014/main" id="{507CC78F-D5B5-44D0-8AD2-2B641D656CC5}"/>
              </a:ext>
            </a:extLst>
          </p:cNvPr>
          <p:cNvSpPr txBox="1"/>
          <p:nvPr/>
        </p:nvSpPr>
        <p:spPr>
          <a:xfrm>
            <a:off x="314707" y="2410493"/>
            <a:ext cx="3534408" cy="3877985"/>
          </a:xfrm>
          <a:prstGeom prst="rect">
            <a:avLst/>
          </a:prstGeom>
        </p:spPr>
        <p:txBody>
          <a:bodyPr vert="horz" wrap="square" lIns="0" tIns="0" rIns="0" bIns="0" rtlCol="0">
            <a:spAutoFit/>
          </a:bodyPr>
          <a:lstStyle/>
          <a:p>
            <a:pPr marL="12700" marR="5080">
              <a:lnSpc>
                <a:spcPct val="100000"/>
              </a:lnSpc>
            </a:pPr>
            <a:r>
              <a:rPr lang="en-US" sz="1200" dirty="0">
                <a:latin typeface="Noto Sans" panose="020B0502040504020204" pitchFamily="34" charset="0"/>
                <a:ea typeface="Noto Sans" panose="020B0502040504020204" pitchFamily="34" charset="0"/>
                <a:cs typeface="Noto Sans" panose="020B0502040504020204" pitchFamily="34" charset="0"/>
              </a:rPr>
              <a:t>Perched on a hillock at the magical valley of Naggar, Manali, it is the same place where, after travelling around the world, Nicholas' Roerich fell in love with the many shades of the Himalayas back in 1917. Evergreen Deodars for a backdrop, and an uninterrupted view of the valley in the front; at Heritage Satikva, all the elements come together to craft an authentic Himalayan vacation. Explore the deodars with trails that start from the Resort, or book a paragliding trip and get a bird's eye view of the valley.</a:t>
            </a:r>
          </a:p>
          <a:p>
            <a:pPr marL="12700" marR="5080">
              <a:lnSpc>
                <a:spcPct val="100000"/>
              </a:lnSpc>
            </a:pPr>
            <a:endParaRPr lang="en-US" sz="1200" dirty="0">
              <a:latin typeface="Noto Sans" panose="020B0502040504020204" pitchFamily="34" charset="0"/>
              <a:ea typeface="Noto Sans" panose="020B0502040504020204" pitchFamily="34" charset="0"/>
              <a:cs typeface="Noto Sans" panose="020B0502040504020204" pitchFamily="34" charset="0"/>
            </a:endParaRPr>
          </a:p>
          <a:p>
            <a:pPr marL="12700" marR="5080">
              <a:lnSpc>
                <a:spcPct val="100000"/>
              </a:lnSpc>
            </a:pPr>
            <a:r>
              <a:rPr lang="en-US" sz="1200" dirty="0">
                <a:latin typeface="Noto Sans" panose="020B0502040504020204" pitchFamily="34" charset="0"/>
                <a:ea typeface="Noto Sans" panose="020B0502040504020204" pitchFamily="34" charset="0"/>
                <a:cs typeface="Noto Sans" panose="020B0502040504020204" pitchFamily="34" charset="0"/>
              </a:rPr>
              <a:t>True mountain experiences are scattered within and near the Resort. Be spoilt for choice between a selection of Cottages, Suites &amp; Rooms all built in the traditional architecture of the valley. Complete with contemporary  luxuries for  the  perfect getaway.</a:t>
            </a:r>
          </a:p>
          <a:p>
            <a:pPr marL="12700" marR="5080">
              <a:lnSpc>
                <a:spcPct val="100000"/>
              </a:lnSpc>
            </a:pPr>
            <a:endParaRPr lang="en-US" sz="1200" dirty="0">
              <a:latin typeface="Noto Sans" panose="020B0502040504020204" pitchFamily="34" charset="0"/>
              <a:ea typeface="Noto Sans" panose="020B0502040504020204" pitchFamily="34" charset="0"/>
              <a:cs typeface="Noto Sans" panose="020B0502040504020204" pitchFamily="34" charset="0"/>
            </a:endParaRPr>
          </a:p>
          <a:p>
            <a:pPr marL="12700" marR="5080">
              <a:lnSpc>
                <a:spcPct val="100000"/>
              </a:lnSpc>
            </a:pPr>
            <a:endParaRPr lang="en-US" sz="1200" dirty="0">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17966290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A64EFAD-DF90-49B8-B2A5-DF0E2BA938EC}"/>
              </a:ext>
            </a:extLst>
          </p:cNvPr>
          <p:cNvGrpSpPr/>
          <p:nvPr/>
        </p:nvGrpSpPr>
        <p:grpSpPr>
          <a:xfrm>
            <a:off x="3473450" y="1089266"/>
            <a:ext cx="2971799" cy="1644527"/>
            <a:chOff x="3321050" y="1304969"/>
            <a:chExt cx="2971799" cy="1644527"/>
          </a:xfrm>
        </p:grpSpPr>
        <p:sp>
          <p:nvSpPr>
            <p:cNvPr id="2" name="TextBox 1">
              <a:extLst>
                <a:ext uri="{FF2B5EF4-FFF2-40B4-BE49-F238E27FC236}">
                  <a16:creationId xmlns:a16="http://schemas.microsoft.com/office/drawing/2014/main" id="{7D117FFB-2A1E-4BC8-90D5-4A15F7BF90A5}"/>
                </a:ext>
              </a:extLst>
            </p:cNvPr>
            <p:cNvSpPr txBox="1"/>
            <p:nvPr/>
          </p:nvSpPr>
          <p:spPr>
            <a:xfrm>
              <a:off x="3321050" y="1304969"/>
              <a:ext cx="2971799" cy="400110"/>
            </a:xfrm>
            <a:prstGeom prst="rect">
              <a:avLst/>
            </a:prstGeom>
            <a:noFill/>
          </p:spPr>
          <p:txBody>
            <a:bodyPr wrap="square">
              <a:spAutoFit/>
            </a:bodyPr>
            <a:lstStyle/>
            <a:p>
              <a:pPr marL="42545">
                <a:lnSpc>
                  <a:spcPct val="100000"/>
                </a:lnSpc>
              </a:pPr>
              <a:r>
                <a:rPr lang="en-IN" sz="2000" b="1" dirty="0">
                  <a:solidFill>
                    <a:srgbClr val="1C3D05"/>
                  </a:solidFill>
                  <a:latin typeface="Raleway" panose="020B0503030101060003" pitchFamily="34" charset="0"/>
                </a:rPr>
                <a:t>Superior Room</a:t>
              </a:r>
              <a:endParaRPr lang="en-IN" sz="2000" b="1" dirty="0">
                <a:latin typeface="Raleway" panose="020B0503030101060003" pitchFamily="34" charset="0"/>
                <a:cs typeface="Arial"/>
              </a:endParaRPr>
            </a:p>
          </p:txBody>
        </p:sp>
        <p:sp>
          <p:nvSpPr>
            <p:cNvPr id="3" name="object 11">
              <a:extLst>
                <a:ext uri="{FF2B5EF4-FFF2-40B4-BE49-F238E27FC236}">
                  <a16:creationId xmlns:a16="http://schemas.microsoft.com/office/drawing/2014/main" id="{ECF59225-952A-42F6-898D-83A255AE57F4}"/>
                </a:ext>
              </a:extLst>
            </p:cNvPr>
            <p:cNvSpPr txBox="1"/>
            <p:nvPr/>
          </p:nvSpPr>
          <p:spPr>
            <a:xfrm>
              <a:off x="3438143" y="1841500"/>
              <a:ext cx="2701543" cy="1107996"/>
            </a:xfrm>
            <a:prstGeom prst="rect">
              <a:avLst/>
            </a:prstGeom>
          </p:spPr>
          <p:txBody>
            <a:bodyPr vert="horz" wrap="square" lIns="0" tIns="0" rIns="0" bIns="0" rtlCol="0">
              <a:spAutoFit/>
            </a:bodyPr>
            <a:lstStyle/>
            <a:p>
              <a:pPr marL="12700" marR="5080">
                <a:lnSpc>
                  <a:spcPct val="100000"/>
                </a:lnSpc>
              </a:pPr>
              <a:r>
                <a:rPr lang="en-US" sz="1200" dirty="0">
                  <a:latin typeface="Noto Sans" panose="020B0502040504020204" pitchFamily="34" charset="0"/>
                  <a:ea typeface="Noto Sans" panose="020B0502040504020204" pitchFamily="34" charset="0"/>
                  <a:cs typeface="Noto Sans" panose="020B0502040504020204" pitchFamily="34" charset="0"/>
                </a:rPr>
                <a:t>Perfect for a couple or a small family. Superior Rooms are the perfect balance of simplicity and elegance. Wooden floors and personal balcony that open up to the view of the snow-clad peaks.</a:t>
              </a:r>
            </a:p>
          </p:txBody>
        </p:sp>
      </p:grpSp>
      <p:sp>
        <p:nvSpPr>
          <p:cNvPr id="4" name="object 3">
            <a:extLst>
              <a:ext uri="{FF2B5EF4-FFF2-40B4-BE49-F238E27FC236}">
                <a16:creationId xmlns:a16="http://schemas.microsoft.com/office/drawing/2014/main" id="{6B186EFB-1A38-4636-BE58-F79B806F1ECF}"/>
              </a:ext>
            </a:extLst>
          </p:cNvPr>
          <p:cNvSpPr/>
          <p:nvPr/>
        </p:nvSpPr>
        <p:spPr>
          <a:xfrm>
            <a:off x="349250" y="336610"/>
            <a:ext cx="2971800" cy="3844298"/>
          </a:xfrm>
          <a:prstGeom prst="rect">
            <a:avLst/>
          </a:prstGeom>
          <a:blipFill>
            <a:blip r:embed="rId2" cstate="print"/>
            <a:stretch>
              <a:fillRect t="-9684" r="-22726"/>
            </a:stretch>
          </a:blipFill>
        </p:spPr>
        <p:txBody>
          <a:bodyPr wrap="square" lIns="0" tIns="0" rIns="0" bIns="0" rtlCol="0"/>
          <a:lstStyle/>
          <a:p>
            <a:endParaRPr sz="1154" dirty="0"/>
          </a:p>
        </p:txBody>
      </p:sp>
      <p:sp>
        <p:nvSpPr>
          <p:cNvPr id="5" name="object 4">
            <a:extLst>
              <a:ext uri="{FF2B5EF4-FFF2-40B4-BE49-F238E27FC236}">
                <a16:creationId xmlns:a16="http://schemas.microsoft.com/office/drawing/2014/main" id="{E340E887-D6FF-45DD-A28D-C3D06343C2C5}"/>
              </a:ext>
            </a:extLst>
          </p:cNvPr>
          <p:cNvSpPr/>
          <p:nvPr/>
        </p:nvSpPr>
        <p:spPr>
          <a:xfrm>
            <a:off x="4018535" y="3327400"/>
            <a:ext cx="3039358" cy="4038600"/>
          </a:xfrm>
          <a:prstGeom prst="rect">
            <a:avLst/>
          </a:prstGeom>
          <a:blipFill>
            <a:blip r:embed="rId3" cstate="print"/>
            <a:stretch>
              <a:fillRect/>
            </a:stretch>
          </a:blipFill>
        </p:spPr>
        <p:txBody>
          <a:bodyPr wrap="square" lIns="0" tIns="0" rIns="0" bIns="0" rtlCol="0"/>
          <a:lstStyle/>
          <a:p>
            <a:endParaRPr sz="1154"/>
          </a:p>
        </p:txBody>
      </p:sp>
      <p:sp>
        <p:nvSpPr>
          <p:cNvPr id="8" name="TextBox 7">
            <a:extLst>
              <a:ext uri="{FF2B5EF4-FFF2-40B4-BE49-F238E27FC236}">
                <a16:creationId xmlns:a16="http://schemas.microsoft.com/office/drawing/2014/main" id="{FF9FA82C-27AD-42F6-8342-4B375B4FEA95}"/>
              </a:ext>
            </a:extLst>
          </p:cNvPr>
          <p:cNvSpPr txBox="1"/>
          <p:nvPr/>
        </p:nvSpPr>
        <p:spPr>
          <a:xfrm>
            <a:off x="958850" y="4682713"/>
            <a:ext cx="2971799" cy="400110"/>
          </a:xfrm>
          <a:prstGeom prst="rect">
            <a:avLst/>
          </a:prstGeom>
          <a:noFill/>
        </p:spPr>
        <p:txBody>
          <a:bodyPr wrap="square">
            <a:spAutoFit/>
          </a:bodyPr>
          <a:lstStyle/>
          <a:p>
            <a:pPr marL="42545" algn="r">
              <a:lnSpc>
                <a:spcPct val="100000"/>
              </a:lnSpc>
            </a:pPr>
            <a:r>
              <a:rPr lang="en-IN" sz="2000" b="1" dirty="0">
                <a:solidFill>
                  <a:srgbClr val="1C3D05"/>
                </a:solidFill>
                <a:latin typeface="Raleway" panose="020B0503030101060003" pitchFamily="34" charset="0"/>
              </a:rPr>
              <a:t>Imperial Room</a:t>
            </a:r>
          </a:p>
        </p:txBody>
      </p:sp>
      <p:sp>
        <p:nvSpPr>
          <p:cNvPr id="9" name="object 11">
            <a:extLst>
              <a:ext uri="{FF2B5EF4-FFF2-40B4-BE49-F238E27FC236}">
                <a16:creationId xmlns:a16="http://schemas.microsoft.com/office/drawing/2014/main" id="{EFECA00E-F1CA-4240-B6D5-0E76516DDE42}"/>
              </a:ext>
            </a:extLst>
          </p:cNvPr>
          <p:cNvSpPr txBox="1"/>
          <p:nvPr/>
        </p:nvSpPr>
        <p:spPr>
          <a:xfrm>
            <a:off x="604013" y="5135682"/>
            <a:ext cx="3275836" cy="1107996"/>
          </a:xfrm>
          <a:prstGeom prst="rect">
            <a:avLst/>
          </a:prstGeom>
        </p:spPr>
        <p:txBody>
          <a:bodyPr vert="horz" wrap="square" lIns="0" tIns="0" rIns="0" bIns="0" rtlCol="0">
            <a:spAutoFit/>
          </a:bodyPr>
          <a:lstStyle/>
          <a:p>
            <a:pPr marL="12700" marR="5080" algn="r">
              <a:lnSpc>
                <a:spcPct val="100000"/>
              </a:lnSpc>
            </a:pPr>
            <a:r>
              <a:rPr lang="en-US" sz="1200" dirty="0">
                <a:latin typeface="Noto Sans" panose="020B0502040504020204" pitchFamily="34" charset="0"/>
                <a:ea typeface="Noto Sans" panose="020B0502040504020204" pitchFamily="34" charset="0"/>
                <a:cs typeface="Noto Sans" panose="020B0502040504020204" pitchFamily="34" charset="0"/>
              </a:rPr>
              <a:t>Let the Himalayas find their way into your room Spacious &amp; comfortable, with big wide views of the Himalayas. Pick between an option of a high-rise Balcony or a large sit-out area as your favorite corner to do some stargazing</a:t>
            </a:r>
          </a:p>
        </p:txBody>
      </p:sp>
      <p:sp>
        <p:nvSpPr>
          <p:cNvPr id="11" name="object 5">
            <a:extLst>
              <a:ext uri="{FF2B5EF4-FFF2-40B4-BE49-F238E27FC236}">
                <a16:creationId xmlns:a16="http://schemas.microsoft.com/office/drawing/2014/main" id="{86A50051-A526-4DA2-B5CA-CA3E041AC759}"/>
              </a:ext>
            </a:extLst>
          </p:cNvPr>
          <p:cNvSpPr/>
          <p:nvPr/>
        </p:nvSpPr>
        <p:spPr>
          <a:xfrm>
            <a:off x="300946" y="7281128"/>
            <a:ext cx="3648246" cy="3141544"/>
          </a:xfrm>
          <a:prstGeom prst="rect">
            <a:avLst/>
          </a:prstGeom>
          <a:blipFill>
            <a:blip r:embed="rId4" cstate="print"/>
            <a:stretch>
              <a:fillRect/>
            </a:stretch>
          </a:blipFill>
        </p:spPr>
        <p:txBody>
          <a:bodyPr wrap="square" lIns="0" tIns="0" rIns="0" bIns="0" rtlCol="0"/>
          <a:lstStyle/>
          <a:p>
            <a:endParaRPr sz="1154"/>
          </a:p>
        </p:txBody>
      </p:sp>
      <p:grpSp>
        <p:nvGrpSpPr>
          <p:cNvPr id="12" name="Group 11">
            <a:extLst>
              <a:ext uri="{FF2B5EF4-FFF2-40B4-BE49-F238E27FC236}">
                <a16:creationId xmlns:a16="http://schemas.microsoft.com/office/drawing/2014/main" id="{BA068A34-0620-49B0-9183-212C49404DC0}"/>
              </a:ext>
            </a:extLst>
          </p:cNvPr>
          <p:cNvGrpSpPr/>
          <p:nvPr/>
        </p:nvGrpSpPr>
        <p:grpSpPr>
          <a:xfrm>
            <a:off x="4086094" y="7937303"/>
            <a:ext cx="2971799" cy="1829193"/>
            <a:chOff x="3321050" y="1304969"/>
            <a:chExt cx="2971799" cy="1829193"/>
          </a:xfrm>
        </p:grpSpPr>
        <p:sp>
          <p:nvSpPr>
            <p:cNvPr id="13" name="TextBox 12">
              <a:extLst>
                <a:ext uri="{FF2B5EF4-FFF2-40B4-BE49-F238E27FC236}">
                  <a16:creationId xmlns:a16="http://schemas.microsoft.com/office/drawing/2014/main" id="{69341E02-8FDD-4D43-9CC7-78FC304730AA}"/>
                </a:ext>
              </a:extLst>
            </p:cNvPr>
            <p:cNvSpPr txBox="1"/>
            <p:nvPr/>
          </p:nvSpPr>
          <p:spPr>
            <a:xfrm>
              <a:off x="3321050" y="1304969"/>
              <a:ext cx="2971799" cy="461665"/>
            </a:xfrm>
            <a:prstGeom prst="rect">
              <a:avLst/>
            </a:prstGeom>
            <a:noFill/>
          </p:spPr>
          <p:txBody>
            <a:bodyPr wrap="square">
              <a:spAutoFit/>
            </a:bodyPr>
            <a:lstStyle/>
            <a:p>
              <a:pPr marL="42545">
                <a:lnSpc>
                  <a:spcPct val="100000"/>
                </a:lnSpc>
              </a:pPr>
              <a:r>
                <a:rPr lang="en-IN" sz="2400" b="1" dirty="0">
                  <a:solidFill>
                    <a:srgbClr val="1C3D05"/>
                  </a:solidFill>
                  <a:latin typeface="Raleway" panose="020B0503030101060003" pitchFamily="34" charset="0"/>
                </a:rPr>
                <a:t>Executive Suites</a:t>
              </a:r>
              <a:endParaRPr lang="en-IN" sz="2400" b="1" dirty="0">
                <a:latin typeface="Raleway" panose="020B0503030101060003" pitchFamily="34" charset="0"/>
                <a:cs typeface="Arial"/>
              </a:endParaRPr>
            </a:p>
          </p:txBody>
        </p:sp>
        <p:sp>
          <p:nvSpPr>
            <p:cNvPr id="14" name="object 11">
              <a:extLst>
                <a:ext uri="{FF2B5EF4-FFF2-40B4-BE49-F238E27FC236}">
                  <a16:creationId xmlns:a16="http://schemas.microsoft.com/office/drawing/2014/main" id="{F8BE7B1E-A418-49A3-AD9D-C03602D18F8A}"/>
                </a:ext>
              </a:extLst>
            </p:cNvPr>
            <p:cNvSpPr txBox="1"/>
            <p:nvPr/>
          </p:nvSpPr>
          <p:spPr>
            <a:xfrm>
              <a:off x="3438143" y="1841500"/>
              <a:ext cx="2701543" cy="1292662"/>
            </a:xfrm>
            <a:prstGeom prst="rect">
              <a:avLst/>
            </a:prstGeom>
          </p:spPr>
          <p:txBody>
            <a:bodyPr vert="horz" wrap="square" lIns="0" tIns="0" rIns="0" bIns="0" rtlCol="0">
              <a:spAutoFit/>
            </a:bodyPr>
            <a:lstStyle/>
            <a:p>
              <a:pPr marL="12700" marR="5080">
                <a:lnSpc>
                  <a:spcPct val="100000"/>
                </a:lnSpc>
              </a:pPr>
              <a:r>
                <a:rPr lang="en-US" sz="1400" dirty="0">
                  <a:latin typeface="Noto Sans" panose="020B0502040504020204" pitchFamily="34" charset="0"/>
                  <a:ea typeface="Noto Sans" panose="020B0502040504020204" pitchFamily="34" charset="0"/>
                  <a:cs typeface="Noto Sans" panose="020B0502040504020204" pitchFamily="34" charset="0"/>
                </a:rPr>
                <a:t>Traditional architecture with contempo­rary comforts; Executive Suites are per­fectly suited for luxury solo travelers &amp; couples. Topped up with a sit-out with the view of the valley.</a:t>
              </a:r>
            </a:p>
          </p:txBody>
        </p:sp>
      </p:grpSp>
      <p:grpSp>
        <p:nvGrpSpPr>
          <p:cNvPr id="21" name="Group 20">
            <a:extLst>
              <a:ext uri="{FF2B5EF4-FFF2-40B4-BE49-F238E27FC236}">
                <a16:creationId xmlns:a16="http://schemas.microsoft.com/office/drawing/2014/main" id="{A9B16EE2-A211-4D99-B858-4662DA21D86B}"/>
              </a:ext>
            </a:extLst>
          </p:cNvPr>
          <p:cNvGrpSpPr/>
          <p:nvPr/>
        </p:nvGrpSpPr>
        <p:grpSpPr>
          <a:xfrm>
            <a:off x="2748461" y="6362293"/>
            <a:ext cx="1121217" cy="400110"/>
            <a:chOff x="2893612" y="2804747"/>
            <a:chExt cx="1121217" cy="400110"/>
          </a:xfrm>
        </p:grpSpPr>
        <p:pic>
          <p:nvPicPr>
            <p:cNvPr id="16" name="Picture 15">
              <a:extLst>
                <a:ext uri="{FF2B5EF4-FFF2-40B4-BE49-F238E27FC236}">
                  <a16:creationId xmlns:a16="http://schemas.microsoft.com/office/drawing/2014/main" id="{B63B0A90-5918-4107-AA51-7619FE1367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14719" y="2804747"/>
              <a:ext cx="400110" cy="400110"/>
            </a:xfrm>
            <a:prstGeom prst="rect">
              <a:avLst/>
            </a:prstGeom>
          </p:spPr>
        </p:pic>
        <p:sp>
          <p:nvSpPr>
            <p:cNvPr id="20" name="object 11">
              <a:extLst>
                <a:ext uri="{FF2B5EF4-FFF2-40B4-BE49-F238E27FC236}">
                  <a16:creationId xmlns:a16="http://schemas.microsoft.com/office/drawing/2014/main" id="{903A76F7-DB10-4FE6-9D73-2190568F2CE1}"/>
                </a:ext>
              </a:extLst>
            </p:cNvPr>
            <p:cNvSpPr txBox="1"/>
            <p:nvPr/>
          </p:nvSpPr>
          <p:spPr>
            <a:xfrm>
              <a:off x="2893612" y="2901378"/>
              <a:ext cx="721107" cy="184666"/>
            </a:xfrm>
            <a:prstGeom prst="rect">
              <a:avLst/>
            </a:prstGeom>
          </p:spPr>
          <p:txBody>
            <a:bodyPr vert="horz" wrap="square" lIns="0" tIns="0" rIns="0" bIns="0" rtlCol="0">
              <a:spAutoFit/>
            </a:bodyPr>
            <a:lstStyle/>
            <a:p>
              <a:pPr marL="12700" marR="5080">
                <a:lnSpc>
                  <a:spcPct val="100000"/>
                </a:lnSpc>
              </a:pPr>
              <a:r>
                <a:rPr lang="en-US" sz="1200" b="1" i="1" dirty="0">
                  <a:latin typeface="Noto Sans" panose="020B0502040504020204" pitchFamily="34" charset="0"/>
                  <a:ea typeface="Noto Sans" panose="020B0502040504020204" pitchFamily="34" charset="0"/>
                  <a:cs typeface="Noto Sans" panose="020B0502040504020204" pitchFamily="34" charset="0"/>
                </a:rPr>
                <a:t>274 Sq-ft</a:t>
              </a:r>
            </a:p>
          </p:txBody>
        </p:sp>
      </p:grpSp>
      <p:grpSp>
        <p:nvGrpSpPr>
          <p:cNvPr id="22" name="Group 21">
            <a:extLst>
              <a:ext uri="{FF2B5EF4-FFF2-40B4-BE49-F238E27FC236}">
                <a16:creationId xmlns:a16="http://schemas.microsoft.com/office/drawing/2014/main" id="{384EE906-A2BC-4EB9-87CC-44ACC21CDD3B}"/>
              </a:ext>
            </a:extLst>
          </p:cNvPr>
          <p:cNvGrpSpPr/>
          <p:nvPr/>
        </p:nvGrpSpPr>
        <p:grpSpPr>
          <a:xfrm>
            <a:off x="3592228" y="2830541"/>
            <a:ext cx="1204238" cy="400110"/>
            <a:chOff x="3590543" y="2804747"/>
            <a:chExt cx="1204238" cy="400110"/>
          </a:xfrm>
        </p:grpSpPr>
        <p:pic>
          <p:nvPicPr>
            <p:cNvPr id="23" name="Picture 22">
              <a:extLst>
                <a:ext uri="{FF2B5EF4-FFF2-40B4-BE49-F238E27FC236}">
                  <a16:creationId xmlns:a16="http://schemas.microsoft.com/office/drawing/2014/main" id="{F08745BD-A0AE-47A8-B8C1-A619F468B1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0543" y="2804747"/>
              <a:ext cx="400110" cy="400110"/>
            </a:xfrm>
            <a:prstGeom prst="rect">
              <a:avLst/>
            </a:prstGeom>
          </p:spPr>
        </p:pic>
        <p:sp>
          <p:nvSpPr>
            <p:cNvPr id="24" name="object 11">
              <a:extLst>
                <a:ext uri="{FF2B5EF4-FFF2-40B4-BE49-F238E27FC236}">
                  <a16:creationId xmlns:a16="http://schemas.microsoft.com/office/drawing/2014/main" id="{64B8D3D7-EC6F-428B-A304-9F7598F2BD96}"/>
                </a:ext>
              </a:extLst>
            </p:cNvPr>
            <p:cNvSpPr txBox="1"/>
            <p:nvPr/>
          </p:nvSpPr>
          <p:spPr>
            <a:xfrm>
              <a:off x="4073674" y="2901378"/>
              <a:ext cx="721107" cy="184666"/>
            </a:xfrm>
            <a:prstGeom prst="rect">
              <a:avLst/>
            </a:prstGeom>
          </p:spPr>
          <p:txBody>
            <a:bodyPr vert="horz" wrap="square" lIns="0" tIns="0" rIns="0" bIns="0" rtlCol="0">
              <a:spAutoFit/>
            </a:bodyPr>
            <a:lstStyle/>
            <a:p>
              <a:pPr marL="12700" marR="5080">
                <a:lnSpc>
                  <a:spcPct val="100000"/>
                </a:lnSpc>
              </a:pPr>
              <a:r>
                <a:rPr lang="en-US" sz="1200" b="1" i="1" dirty="0">
                  <a:latin typeface="Noto Sans" panose="020B0502040504020204" pitchFamily="34" charset="0"/>
                  <a:ea typeface="Noto Sans" panose="020B0502040504020204" pitchFamily="34" charset="0"/>
                  <a:cs typeface="Noto Sans" panose="020B0502040504020204" pitchFamily="34" charset="0"/>
                </a:rPr>
                <a:t>165 Sq-ft</a:t>
              </a:r>
            </a:p>
          </p:txBody>
        </p:sp>
      </p:grpSp>
      <p:grpSp>
        <p:nvGrpSpPr>
          <p:cNvPr id="28" name="Group 27">
            <a:extLst>
              <a:ext uri="{FF2B5EF4-FFF2-40B4-BE49-F238E27FC236}">
                <a16:creationId xmlns:a16="http://schemas.microsoft.com/office/drawing/2014/main" id="{C0C777DF-98BA-4107-8984-3652D28C617B}"/>
              </a:ext>
            </a:extLst>
          </p:cNvPr>
          <p:cNvGrpSpPr/>
          <p:nvPr/>
        </p:nvGrpSpPr>
        <p:grpSpPr>
          <a:xfrm>
            <a:off x="4216344" y="9841362"/>
            <a:ext cx="1204238" cy="400110"/>
            <a:chOff x="3590543" y="2804747"/>
            <a:chExt cx="1204238" cy="400110"/>
          </a:xfrm>
        </p:grpSpPr>
        <p:pic>
          <p:nvPicPr>
            <p:cNvPr id="29" name="Picture 28">
              <a:extLst>
                <a:ext uri="{FF2B5EF4-FFF2-40B4-BE49-F238E27FC236}">
                  <a16:creationId xmlns:a16="http://schemas.microsoft.com/office/drawing/2014/main" id="{196970AA-D0A1-4ACE-9EED-61739DBD6D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0543" y="2804747"/>
              <a:ext cx="400110" cy="400110"/>
            </a:xfrm>
            <a:prstGeom prst="rect">
              <a:avLst/>
            </a:prstGeom>
          </p:spPr>
        </p:pic>
        <p:sp>
          <p:nvSpPr>
            <p:cNvPr id="30" name="object 11">
              <a:extLst>
                <a:ext uri="{FF2B5EF4-FFF2-40B4-BE49-F238E27FC236}">
                  <a16:creationId xmlns:a16="http://schemas.microsoft.com/office/drawing/2014/main" id="{FFCCD9F5-31C6-4EF6-8565-62C624CC3002}"/>
                </a:ext>
              </a:extLst>
            </p:cNvPr>
            <p:cNvSpPr txBox="1"/>
            <p:nvPr/>
          </p:nvSpPr>
          <p:spPr>
            <a:xfrm>
              <a:off x="4073674" y="2901378"/>
              <a:ext cx="721107" cy="184666"/>
            </a:xfrm>
            <a:prstGeom prst="rect">
              <a:avLst/>
            </a:prstGeom>
          </p:spPr>
          <p:txBody>
            <a:bodyPr vert="horz" wrap="square" lIns="0" tIns="0" rIns="0" bIns="0" rtlCol="0">
              <a:spAutoFit/>
            </a:bodyPr>
            <a:lstStyle/>
            <a:p>
              <a:pPr marL="12700" marR="5080">
                <a:lnSpc>
                  <a:spcPct val="100000"/>
                </a:lnSpc>
              </a:pPr>
              <a:r>
                <a:rPr lang="en-US" sz="1200" b="1" i="1" dirty="0">
                  <a:latin typeface="Noto Sans" panose="020B0502040504020204" pitchFamily="34" charset="0"/>
                  <a:ea typeface="Noto Sans" panose="020B0502040504020204" pitchFamily="34" charset="0"/>
                  <a:cs typeface="Noto Sans" panose="020B0502040504020204" pitchFamily="34" charset="0"/>
                </a:rPr>
                <a:t>306 Sq-ft</a:t>
              </a:r>
            </a:p>
          </p:txBody>
        </p:sp>
      </p:grpSp>
    </p:spTree>
    <p:extLst>
      <p:ext uri="{BB962C8B-B14F-4D97-AF65-F5344CB8AC3E}">
        <p14:creationId xmlns:p14="http://schemas.microsoft.com/office/powerpoint/2010/main" val="2827256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A64EFAD-DF90-49B8-B2A5-DF0E2BA938EC}"/>
              </a:ext>
            </a:extLst>
          </p:cNvPr>
          <p:cNvGrpSpPr/>
          <p:nvPr/>
        </p:nvGrpSpPr>
        <p:grpSpPr>
          <a:xfrm>
            <a:off x="3473450" y="564679"/>
            <a:ext cx="2971799" cy="1829193"/>
            <a:chOff x="3321050" y="1304969"/>
            <a:chExt cx="2971799" cy="1829193"/>
          </a:xfrm>
        </p:grpSpPr>
        <p:sp>
          <p:nvSpPr>
            <p:cNvPr id="2" name="TextBox 1">
              <a:extLst>
                <a:ext uri="{FF2B5EF4-FFF2-40B4-BE49-F238E27FC236}">
                  <a16:creationId xmlns:a16="http://schemas.microsoft.com/office/drawing/2014/main" id="{7D117FFB-2A1E-4BC8-90D5-4A15F7BF90A5}"/>
                </a:ext>
              </a:extLst>
            </p:cNvPr>
            <p:cNvSpPr txBox="1"/>
            <p:nvPr/>
          </p:nvSpPr>
          <p:spPr>
            <a:xfrm>
              <a:off x="3321050" y="1304969"/>
              <a:ext cx="2971799" cy="400110"/>
            </a:xfrm>
            <a:prstGeom prst="rect">
              <a:avLst/>
            </a:prstGeom>
            <a:noFill/>
          </p:spPr>
          <p:txBody>
            <a:bodyPr wrap="square">
              <a:spAutoFit/>
            </a:bodyPr>
            <a:lstStyle/>
            <a:p>
              <a:pPr marL="42545">
                <a:lnSpc>
                  <a:spcPct val="100000"/>
                </a:lnSpc>
              </a:pPr>
              <a:r>
                <a:rPr lang="en-IN" sz="2000" b="1" dirty="0">
                  <a:solidFill>
                    <a:srgbClr val="1C3D05"/>
                  </a:solidFill>
                  <a:latin typeface="Raleway" panose="020B0503030101060003" pitchFamily="34" charset="0"/>
                </a:rPr>
                <a:t>Family Suites</a:t>
              </a:r>
              <a:endParaRPr lang="en-IN" sz="2000" b="1" dirty="0">
                <a:latin typeface="Raleway" panose="020B0503030101060003" pitchFamily="34" charset="0"/>
                <a:cs typeface="Arial"/>
              </a:endParaRPr>
            </a:p>
          </p:txBody>
        </p:sp>
        <p:sp>
          <p:nvSpPr>
            <p:cNvPr id="3" name="object 11">
              <a:extLst>
                <a:ext uri="{FF2B5EF4-FFF2-40B4-BE49-F238E27FC236}">
                  <a16:creationId xmlns:a16="http://schemas.microsoft.com/office/drawing/2014/main" id="{ECF59225-952A-42F6-898D-83A255AE57F4}"/>
                </a:ext>
              </a:extLst>
            </p:cNvPr>
            <p:cNvSpPr txBox="1"/>
            <p:nvPr/>
          </p:nvSpPr>
          <p:spPr>
            <a:xfrm>
              <a:off x="3438143" y="1841500"/>
              <a:ext cx="2701543" cy="1292662"/>
            </a:xfrm>
            <a:prstGeom prst="rect">
              <a:avLst/>
            </a:prstGeom>
          </p:spPr>
          <p:txBody>
            <a:bodyPr vert="horz" wrap="square" lIns="0" tIns="0" rIns="0" bIns="0" rtlCol="0">
              <a:spAutoFit/>
            </a:bodyPr>
            <a:lstStyle/>
            <a:p>
              <a:pPr marL="12700" marR="5080">
                <a:lnSpc>
                  <a:spcPct val="100000"/>
                </a:lnSpc>
              </a:pPr>
              <a:r>
                <a:rPr lang="en-US" sz="1200" dirty="0">
                  <a:latin typeface="Noto Sans" panose="020B0502040504020204" pitchFamily="34" charset="0"/>
                  <a:ea typeface="Noto Sans" panose="020B0502040504020204" pitchFamily="34" charset="0"/>
                  <a:cs typeface="Noto Sans" panose="020B0502040504020204" pitchFamily="34" charset="0"/>
                </a:rPr>
                <a:t>Find yourself a perfect getaway with the Family Suites at Heritage. Spacious room with double bed, Dining space, kitchen and a balcony that opens up to a view of the paddy fields, apple orchards and the Himalayas</a:t>
              </a:r>
            </a:p>
          </p:txBody>
        </p:sp>
      </p:grpSp>
      <p:sp>
        <p:nvSpPr>
          <p:cNvPr id="8" name="TextBox 7">
            <a:extLst>
              <a:ext uri="{FF2B5EF4-FFF2-40B4-BE49-F238E27FC236}">
                <a16:creationId xmlns:a16="http://schemas.microsoft.com/office/drawing/2014/main" id="{FF9FA82C-27AD-42F6-8342-4B375B4FEA95}"/>
              </a:ext>
            </a:extLst>
          </p:cNvPr>
          <p:cNvSpPr txBox="1"/>
          <p:nvPr/>
        </p:nvSpPr>
        <p:spPr>
          <a:xfrm>
            <a:off x="958850" y="3959836"/>
            <a:ext cx="2971799" cy="400110"/>
          </a:xfrm>
          <a:prstGeom prst="rect">
            <a:avLst/>
          </a:prstGeom>
          <a:noFill/>
        </p:spPr>
        <p:txBody>
          <a:bodyPr wrap="square">
            <a:spAutoFit/>
          </a:bodyPr>
          <a:lstStyle/>
          <a:p>
            <a:pPr marL="42545" algn="r">
              <a:lnSpc>
                <a:spcPct val="100000"/>
              </a:lnSpc>
            </a:pPr>
            <a:r>
              <a:rPr lang="en-IN" sz="2000" b="1" dirty="0">
                <a:solidFill>
                  <a:srgbClr val="1C3D05"/>
                </a:solidFill>
                <a:latin typeface="Raleway" panose="020B0503030101060003" pitchFamily="34" charset="0"/>
              </a:rPr>
              <a:t>Family Suites Duplex</a:t>
            </a:r>
          </a:p>
        </p:txBody>
      </p:sp>
      <p:sp>
        <p:nvSpPr>
          <p:cNvPr id="9" name="object 11">
            <a:extLst>
              <a:ext uri="{FF2B5EF4-FFF2-40B4-BE49-F238E27FC236}">
                <a16:creationId xmlns:a16="http://schemas.microsoft.com/office/drawing/2014/main" id="{EFECA00E-F1CA-4240-B6D5-0E76516DDE42}"/>
              </a:ext>
            </a:extLst>
          </p:cNvPr>
          <p:cNvSpPr txBox="1"/>
          <p:nvPr/>
        </p:nvSpPr>
        <p:spPr>
          <a:xfrm>
            <a:off x="604013" y="4412805"/>
            <a:ext cx="3275836" cy="923330"/>
          </a:xfrm>
          <a:prstGeom prst="rect">
            <a:avLst/>
          </a:prstGeom>
        </p:spPr>
        <p:txBody>
          <a:bodyPr vert="horz" wrap="square" lIns="0" tIns="0" rIns="0" bIns="0" rtlCol="0">
            <a:spAutoFit/>
          </a:bodyPr>
          <a:lstStyle/>
          <a:p>
            <a:pPr marL="12700" marR="5080" algn="r">
              <a:lnSpc>
                <a:spcPct val="100000"/>
              </a:lnSpc>
            </a:pPr>
            <a:r>
              <a:rPr lang="en-US" sz="1200" dirty="0">
                <a:latin typeface="Noto Sans" panose="020B0502040504020204" pitchFamily="34" charset="0"/>
                <a:ea typeface="Noto Sans" panose="020B0502040504020204" pitchFamily="34" charset="0"/>
                <a:cs typeface="Noto Sans" panose="020B0502040504020204" pitchFamily="34" charset="0"/>
              </a:rPr>
              <a:t>Find yourself a perfect getaway with the Family   Duplex   Suite   at   Heritage. Four-bedded duplex suite, with a kitchen and a balcony that opens up to a view of the paddy fields, apple orchards and the Himalayas.</a:t>
            </a:r>
          </a:p>
        </p:txBody>
      </p:sp>
      <p:grpSp>
        <p:nvGrpSpPr>
          <p:cNvPr id="12" name="Group 11">
            <a:extLst>
              <a:ext uri="{FF2B5EF4-FFF2-40B4-BE49-F238E27FC236}">
                <a16:creationId xmlns:a16="http://schemas.microsoft.com/office/drawing/2014/main" id="{BA068A34-0620-49B0-9183-212C49404DC0}"/>
              </a:ext>
            </a:extLst>
          </p:cNvPr>
          <p:cNvGrpSpPr/>
          <p:nvPr/>
        </p:nvGrpSpPr>
        <p:grpSpPr>
          <a:xfrm>
            <a:off x="4175728" y="7128206"/>
            <a:ext cx="2971799" cy="1829193"/>
            <a:chOff x="3321050" y="1304969"/>
            <a:chExt cx="2971799" cy="1829193"/>
          </a:xfrm>
        </p:grpSpPr>
        <p:sp>
          <p:nvSpPr>
            <p:cNvPr id="13" name="TextBox 12">
              <a:extLst>
                <a:ext uri="{FF2B5EF4-FFF2-40B4-BE49-F238E27FC236}">
                  <a16:creationId xmlns:a16="http://schemas.microsoft.com/office/drawing/2014/main" id="{69341E02-8FDD-4D43-9CC7-78FC304730AA}"/>
                </a:ext>
              </a:extLst>
            </p:cNvPr>
            <p:cNvSpPr txBox="1"/>
            <p:nvPr/>
          </p:nvSpPr>
          <p:spPr>
            <a:xfrm>
              <a:off x="3321050" y="1304969"/>
              <a:ext cx="2971799" cy="461665"/>
            </a:xfrm>
            <a:prstGeom prst="rect">
              <a:avLst/>
            </a:prstGeom>
            <a:noFill/>
          </p:spPr>
          <p:txBody>
            <a:bodyPr wrap="square">
              <a:spAutoFit/>
            </a:bodyPr>
            <a:lstStyle/>
            <a:p>
              <a:pPr marL="42545">
                <a:lnSpc>
                  <a:spcPct val="100000"/>
                </a:lnSpc>
              </a:pPr>
              <a:r>
                <a:rPr lang="en-IN" sz="2400" b="1" dirty="0">
                  <a:solidFill>
                    <a:srgbClr val="1C3D05"/>
                  </a:solidFill>
                  <a:latin typeface="Raleway" panose="020B0503030101060003" pitchFamily="34" charset="0"/>
                </a:rPr>
                <a:t>Tala Suite</a:t>
              </a:r>
            </a:p>
          </p:txBody>
        </p:sp>
        <p:sp>
          <p:nvSpPr>
            <p:cNvPr id="14" name="object 11">
              <a:extLst>
                <a:ext uri="{FF2B5EF4-FFF2-40B4-BE49-F238E27FC236}">
                  <a16:creationId xmlns:a16="http://schemas.microsoft.com/office/drawing/2014/main" id="{F8BE7B1E-A418-49A3-AD9D-C03602D18F8A}"/>
                </a:ext>
              </a:extLst>
            </p:cNvPr>
            <p:cNvSpPr txBox="1"/>
            <p:nvPr/>
          </p:nvSpPr>
          <p:spPr>
            <a:xfrm>
              <a:off x="3438143" y="1841500"/>
              <a:ext cx="2701543" cy="1292662"/>
            </a:xfrm>
            <a:prstGeom prst="rect">
              <a:avLst/>
            </a:prstGeom>
          </p:spPr>
          <p:txBody>
            <a:bodyPr vert="horz" wrap="square" lIns="0" tIns="0" rIns="0" bIns="0" rtlCol="0">
              <a:spAutoFit/>
            </a:bodyPr>
            <a:lstStyle/>
            <a:p>
              <a:pPr marL="12700" marR="5080">
                <a:lnSpc>
                  <a:spcPct val="100000"/>
                </a:lnSpc>
              </a:pPr>
              <a:r>
                <a:rPr lang="en-US" sz="1400" dirty="0">
                  <a:latin typeface="Noto Sans" panose="020B0502040504020204" pitchFamily="34" charset="0"/>
                  <a:ea typeface="Noto Sans" panose="020B0502040504020204" pitchFamily="34" charset="0"/>
                  <a:cs typeface="Noto Sans" panose="020B0502040504020204" pitchFamily="34" charset="0"/>
                </a:rPr>
                <a:t>Local architecture comes to life in these duplex suites with two full size  double-beds, a wooden deck with an internal staircase. Perfected with the highest bal­conies in the valley.</a:t>
              </a:r>
            </a:p>
          </p:txBody>
        </p:sp>
      </p:grpSp>
      <p:sp>
        <p:nvSpPr>
          <p:cNvPr id="15" name="object 5">
            <a:extLst>
              <a:ext uri="{FF2B5EF4-FFF2-40B4-BE49-F238E27FC236}">
                <a16:creationId xmlns:a16="http://schemas.microsoft.com/office/drawing/2014/main" id="{84C8375C-D0CB-4307-8875-E619577352C2}"/>
              </a:ext>
            </a:extLst>
          </p:cNvPr>
          <p:cNvSpPr/>
          <p:nvPr/>
        </p:nvSpPr>
        <p:spPr>
          <a:xfrm>
            <a:off x="442471" y="6694765"/>
            <a:ext cx="3488178" cy="3162789"/>
          </a:xfrm>
          <a:prstGeom prst="rect">
            <a:avLst/>
          </a:prstGeom>
          <a:blipFill>
            <a:blip r:embed="rId2" cstate="print"/>
            <a:stretch>
              <a:fillRect/>
            </a:stretch>
          </a:blipFill>
        </p:spPr>
        <p:txBody>
          <a:bodyPr wrap="square" lIns="0" tIns="0" rIns="0" bIns="0" rtlCol="0"/>
          <a:lstStyle/>
          <a:p>
            <a:endParaRPr sz="1154"/>
          </a:p>
        </p:txBody>
      </p:sp>
      <p:sp>
        <p:nvSpPr>
          <p:cNvPr id="16" name="object 4">
            <a:extLst>
              <a:ext uri="{FF2B5EF4-FFF2-40B4-BE49-F238E27FC236}">
                <a16:creationId xmlns:a16="http://schemas.microsoft.com/office/drawing/2014/main" id="{AA225376-65D6-4BF9-BD04-B32A248FE641}"/>
              </a:ext>
            </a:extLst>
          </p:cNvPr>
          <p:cNvSpPr/>
          <p:nvPr/>
        </p:nvSpPr>
        <p:spPr>
          <a:xfrm>
            <a:off x="4345889" y="3180640"/>
            <a:ext cx="2648631" cy="3844297"/>
          </a:xfrm>
          <a:prstGeom prst="rect">
            <a:avLst/>
          </a:prstGeom>
          <a:blipFill>
            <a:blip r:embed="rId3" cstate="print"/>
            <a:stretch>
              <a:fillRect/>
            </a:stretch>
          </a:blipFill>
        </p:spPr>
        <p:txBody>
          <a:bodyPr wrap="square" lIns="0" tIns="0" rIns="0" bIns="0" rtlCol="0"/>
          <a:lstStyle/>
          <a:p>
            <a:endParaRPr sz="1154"/>
          </a:p>
        </p:txBody>
      </p:sp>
      <p:sp>
        <p:nvSpPr>
          <p:cNvPr id="17" name="object 3">
            <a:extLst>
              <a:ext uri="{FF2B5EF4-FFF2-40B4-BE49-F238E27FC236}">
                <a16:creationId xmlns:a16="http://schemas.microsoft.com/office/drawing/2014/main" id="{61EC637B-4183-4688-A37C-78F863C94D5F}"/>
              </a:ext>
            </a:extLst>
          </p:cNvPr>
          <p:cNvSpPr/>
          <p:nvPr/>
        </p:nvSpPr>
        <p:spPr>
          <a:xfrm>
            <a:off x="561980" y="339300"/>
            <a:ext cx="2784180" cy="3254799"/>
          </a:xfrm>
          <a:prstGeom prst="rect">
            <a:avLst/>
          </a:prstGeom>
          <a:blipFill>
            <a:blip r:embed="rId4" cstate="print"/>
            <a:stretch>
              <a:fillRect t="-7408" r="-16422" b="1"/>
            </a:stretch>
          </a:blipFill>
        </p:spPr>
        <p:txBody>
          <a:bodyPr wrap="square" lIns="0" tIns="0" rIns="0" bIns="0" rtlCol="0"/>
          <a:lstStyle/>
          <a:p>
            <a:endParaRPr sz="1154"/>
          </a:p>
        </p:txBody>
      </p:sp>
      <p:pic>
        <p:nvPicPr>
          <p:cNvPr id="10" name="Picture 9">
            <a:extLst>
              <a:ext uri="{FF2B5EF4-FFF2-40B4-BE49-F238E27FC236}">
                <a16:creationId xmlns:a16="http://schemas.microsoft.com/office/drawing/2014/main" id="{EC5E8185-29DB-4B71-A24F-6F93C5F09E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21075" y="2464226"/>
            <a:ext cx="438008" cy="438008"/>
          </a:xfrm>
          <a:prstGeom prst="rect">
            <a:avLst/>
          </a:prstGeom>
        </p:spPr>
      </p:pic>
      <p:pic>
        <p:nvPicPr>
          <p:cNvPr id="19" name="Picture 18">
            <a:extLst>
              <a:ext uri="{FF2B5EF4-FFF2-40B4-BE49-F238E27FC236}">
                <a16:creationId xmlns:a16="http://schemas.microsoft.com/office/drawing/2014/main" id="{A7BC34B0-40D0-4261-B460-2639B473A7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04222" y="2442847"/>
            <a:ext cx="438008" cy="438008"/>
          </a:xfrm>
          <a:prstGeom prst="rect">
            <a:avLst/>
          </a:prstGeom>
        </p:spPr>
      </p:pic>
      <p:pic>
        <p:nvPicPr>
          <p:cNvPr id="21" name="Picture 20">
            <a:extLst>
              <a:ext uri="{FF2B5EF4-FFF2-40B4-BE49-F238E27FC236}">
                <a16:creationId xmlns:a16="http://schemas.microsoft.com/office/drawing/2014/main" id="{D639380E-8F08-45FD-993B-EFFF5B71343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39419" y="2341873"/>
            <a:ext cx="685958" cy="685958"/>
          </a:xfrm>
          <a:prstGeom prst="rect">
            <a:avLst/>
          </a:prstGeom>
        </p:spPr>
      </p:pic>
      <p:pic>
        <p:nvPicPr>
          <p:cNvPr id="23" name="Picture 22">
            <a:extLst>
              <a:ext uri="{FF2B5EF4-FFF2-40B4-BE49-F238E27FC236}">
                <a16:creationId xmlns:a16="http://schemas.microsoft.com/office/drawing/2014/main" id="{F417F9E9-863F-4695-9FA3-24BB88510233}"/>
              </a:ext>
            </a:extLst>
          </p:cNvPr>
          <p:cNvPicPr>
            <a:picLocks noChangeAspect="1"/>
          </p:cNvPicPr>
          <p:nvPr/>
        </p:nvPicPr>
        <p:blipFill>
          <a:blip r:embed="rId8"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5478955" y="9070899"/>
            <a:ext cx="475363" cy="475363"/>
          </a:xfrm>
          <a:prstGeom prst="rect">
            <a:avLst/>
          </a:prstGeom>
        </p:spPr>
      </p:pic>
      <p:pic>
        <p:nvPicPr>
          <p:cNvPr id="24" name="Picture 23">
            <a:extLst>
              <a:ext uri="{FF2B5EF4-FFF2-40B4-BE49-F238E27FC236}">
                <a16:creationId xmlns:a16="http://schemas.microsoft.com/office/drawing/2014/main" id="{63C3363D-891F-4BD6-8D85-5C96DCA598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66258" y="9115177"/>
            <a:ext cx="438008" cy="438008"/>
          </a:xfrm>
          <a:prstGeom prst="rect">
            <a:avLst/>
          </a:prstGeom>
        </p:spPr>
      </p:pic>
      <p:pic>
        <p:nvPicPr>
          <p:cNvPr id="25" name="Picture 24">
            <a:extLst>
              <a:ext uri="{FF2B5EF4-FFF2-40B4-BE49-F238E27FC236}">
                <a16:creationId xmlns:a16="http://schemas.microsoft.com/office/drawing/2014/main" id="{125514FD-96CB-47DC-A0C0-DCCD9CCA0D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10262" y="5523250"/>
            <a:ext cx="438008" cy="438008"/>
          </a:xfrm>
          <a:prstGeom prst="rect">
            <a:avLst/>
          </a:prstGeom>
        </p:spPr>
      </p:pic>
      <p:pic>
        <p:nvPicPr>
          <p:cNvPr id="26" name="Picture 25">
            <a:extLst>
              <a:ext uri="{FF2B5EF4-FFF2-40B4-BE49-F238E27FC236}">
                <a16:creationId xmlns:a16="http://schemas.microsoft.com/office/drawing/2014/main" id="{2270C614-A994-420F-8125-342B14FB28E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87850" y="9156700"/>
            <a:ext cx="400110" cy="400110"/>
          </a:xfrm>
          <a:prstGeom prst="rect">
            <a:avLst/>
          </a:prstGeom>
        </p:spPr>
      </p:pic>
      <p:pic>
        <p:nvPicPr>
          <p:cNvPr id="29" name="Picture 28">
            <a:extLst>
              <a:ext uri="{FF2B5EF4-FFF2-40B4-BE49-F238E27FC236}">
                <a16:creationId xmlns:a16="http://schemas.microsoft.com/office/drawing/2014/main" id="{0659FEF7-B075-4E9D-BC24-C88398D6982C}"/>
              </a:ext>
            </a:extLst>
          </p:cNvPr>
          <p:cNvPicPr>
            <a:picLocks noChangeAspect="1"/>
          </p:cNvPicPr>
          <p:nvPr/>
        </p:nvPicPr>
        <p:blipFill>
          <a:blip r:embed="rId8"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54174" y="5513994"/>
            <a:ext cx="475363" cy="475363"/>
          </a:xfrm>
          <a:prstGeom prst="rect">
            <a:avLst/>
          </a:prstGeom>
        </p:spPr>
      </p:pic>
      <p:pic>
        <p:nvPicPr>
          <p:cNvPr id="30" name="Picture 29">
            <a:extLst>
              <a:ext uri="{FF2B5EF4-FFF2-40B4-BE49-F238E27FC236}">
                <a16:creationId xmlns:a16="http://schemas.microsoft.com/office/drawing/2014/main" id="{5C28F350-1052-40CE-84A8-B9D123408D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28995" y="5516629"/>
            <a:ext cx="438008" cy="438008"/>
          </a:xfrm>
          <a:prstGeom prst="rect">
            <a:avLst/>
          </a:prstGeom>
        </p:spPr>
      </p:pic>
      <p:sp>
        <p:nvSpPr>
          <p:cNvPr id="33" name="object 11">
            <a:extLst>
              <a:ext uri="{FF2B5EF4-FFF2-40B4-BE49-F238E27FC236}">
                <a16:creationId xmlns:a16="http://schemas.microsoft.com/office/drawing/2014/main" id="{88157FC8-903C-4BF8-8E45-F2DA266098E6}"/>
              </a:ext>
            </a:extLst>
          </p:cNvPr>
          <p:cNvSpPr txBox="1"/>
          <p:nvPr/>
        </p:nvSpPr>
        <p:spPr>
          <a:xfrm>
            <a:off x="3634767" y="2927172"/>
            <a:ext cx="721107" cy="161583"/>
          </a:xfrm>
          <a:prstGeom prst="rect">
            <a:avLst/>
          </a:prstGeom>
        </p:spPr>
        <p:txBody>
          <a:bodyPr vert="horz" wrap="square" lIns="0" tIns="0" rIns="0" bIns="0" rtlCol="0">
            <a:spAutoFit/>
          </a:bodyPr>
          <a:lstStyle/>
          <a:p>
            <a:pPr marL="12700" marR="5080" algn="ctr">
              <a:lnSpc>
                <a:spcPct val="100000"/>
              </a:lnSpc>
            </a:pPr>
            <a:r>
              <a:rPr lang="en-US" sz="1050" i="1" dirty="0">
                <a:latin typeface="Noto Sans" panose="020B0502040504020204" pitchFamily="34" charset="0"/>
                <a:ea typeface="Noto Sans" panose="020B0502040504020204" pitchFamily="34" charset="0"/>
                <a:cs typeface="Noto Sans" panose="020B0502040504020204" pitchFamily="34" charset="0"/>
              </a:rPr>
              <a:t>Dining</a:t>
            </a:r>
          </a:p>
        </p:txBody>
      </p:sp>
      <p:sp>
        <p:nvSpPr>
          <p:cNvPr id="34" name="object 11">
            <a:extLst>
              <a:ext uri="{FF2B5EF4-FFF2-40B4-BE49-F238E27FC236}">
                <a16:creationId xmlns:a16="http://schemas.microsoft.com/office/drawing/2014/main" id="{660DE6CA-547E-45E1-B18C-23CB6DFFDCF1}"/>
              </a:ext>
            </a:extLst>
          </p:cNvPr>
          <p:cNvSpPr txBox="1"/>
          <p:nvPr/>
        </p:nvSpPr>
        <p:spPr>
          <a:xfrm>
            <a:off x="4768850" y="2927172"/>
            <a:ext cx="721107" cy="161583"/>
          </a:xfrm>
          <a:prstGeom prst="rect">
            <a:avLst/>
          </a:prstGeom>
        </p:spPr>
        <p:txBody>
          <a:bodyPr vert="horz" wrap="square" lIns="0" tIns="0" rIns="0" bIns="0" rtlCol="0">
            <a:spAutoFit/>
          </a:bodyPr>
          <a:lstStyle/>
          <a:p>
            <a:pPr marL="12700" marR="5080" algn="ctr">
              <a:lnSpc>
                <a:spcPct val="100000"/>
              </a:lnSpc>
            </a:pPr>
            <a:r>
              <a:rPr lang="en-US" sz="1050" i="1" dirty="0">
                <a:latin typeface="Noto Sans" panose="020B0502040504020204" pitchFamily="34" charset="0"/>
                <a:ea typeface="Noto Sans" panose="020B0502040504020204" pitchFamily="34" charset="0"/>
                <a:cs typeface="Noto Sans" panose="020B0502040504020204" pitchFamily="34" charset="0"/>
              </a:rPr>
              <a:t>Kitchen</a:t>
            </a:r>
          </a:p>
        </p:txBody>
      </p:sp>
      <p:sp>
        <p:nvSpPr>
          <p:cNvPr id="35" name="object 11">
            <a:extLst>
              <a:ext uri="{FF2B5EF4-FFF2-40B4-BE49-F238E27FC236}">
                <a16:creationId xmlns:a16="http://schemas.microsoft.com/office/drawing/2014/main" id="{AF687AE0-EAB7-43AC-B3A7-B5CCE37DC455}"/>
              </a:ext>
            </a:extLst>
          </p:cNvPr>
          <p:cNvSpPr txBox="1"/>
          <p:nvPr/>
        </p:nvSpPr>
        <p:spPr>
          <a:xfrm>
            <a:off x="5779525" y="2927172"/>
            <a:ext cx="721107" cy="161583"/>
          </a:xfrm>
          <a:prstGeom prst="rect">
            <a:avLst/>
          </a:prstGeom>
        </p:spPr>
        <p:txBody>
          <a:bodyPr vert="horz" wrap="square" lIns="0" tIns="0" rIns="0" bIns="0" rtlCol="0">
            <a:spAutoFit/>
          </a:bodyPr>
          <a:lstStyle/>
          <a:p>
            <a:pPr marL="12700" marR="5080" algn="ctr">
              <a:lnSpc>
                <a:spcPct val="100000"/>
              </a:lnSpc>
            </a:pPr>
            <a:r>
              <a:rPr lang="en-US" sz="1050" i="1" dirty="0">
                <a:latin typeface="Noto Sans" panose="020B0502040504020204" pitchFamily="34" charset="0"/>
                <a:ea typeface="Noto Sans" panose="020B0502040504020204" pitchFamily="34" charset="0"/>
                <a:cs typeface="Noto Sans" panose="020B0502040504020204" pitchFamily="34" charset="0"/>
              </a:rPr>
              <a:t>Balcony</a:t>
            </a:r>
          </a:p>
        </p:txBody>
      </p:sp>
      <p:sp>
        <p:nvSpPr>
          <p:cNvPr id="36" name="object 11">
            <a:extLst>
              <a:ext uri="{FF2B5EF4-FFF2-40B4-BE49-F238E27FC236}">
                <a16:creationId xmlns:a16="http://schemas.microsoft.com/office/drawing/2014/main" id="{620705A6-D25B-427B-B458-523BEB233C37}"/>
              </a:ext>
            </a:extLst>
          </p:cNvPr>
          <p:cNvSpPr txBox="1"/>
          <p:nvPr/>
        </p:nvSpPr>
        <p:spPr>
          <a:xfrm>
            <a:off x="767285" y="6057321"/>
            <a:ext cx="721107" cy="161583"/>
          </a:xfrm>
          <a:prstGeom prst="rect">
            <a:avLst/>
          </a:prstGeom>
        </p:spPr>
        <p:txBody>
          <a:bodyPr vert="horz" wrap="square" lIns="0" tIns="0" rIns="0" bIns="0" rtlCol="0">
            <a:spAutoFit/>
          </a:bodyPr>
          <a:lstStyle/>
          <a:p>
            <a:pPr marL="12700" marR="5080" algn="ctr">
              <a:lnSpc>
                <a:spcPct val="100000"/>
              </a:lnSpc>
            </a:pPr>
            <a:r>
              <a:rPr lang="en-US" sz="1050" i="1" dirty="0">
                <a:latin typeface="Noto Sans" panose="020B0502040504020204" pitchFamily="34" charset="0"/>
                <a:ea typeface="Noto Sans" panose="020B0502040504020204" pitchFamily="34" charset="0"/>
                <a:cs typeface="Noto Sans" panose="020B0502040504020204" pitchFamily="34" charset="0"/>
              </a:rPr>
              <a:t>Duplex</a:t>
            </a:r>
          </a:p>
        </p:txBody>
      </p:sp>
      <p:sp>
        <p:nvSpPr>
          <p:cNvPr id="37" name="object 11">
            <a:extLst>
              <a:ext uri="{FF2B5EF4-FFF2-40B4-BE49-F238E27FC236}">
                <a16:creationId xmlns:a16="http://schemas.microsoft.com/office/drawing/2014/main" id="{5757B366-9EFA-4EF0-999F-1462AD3AF9A2}"/>
              </a:ext>
            </a:extLst>
          </p:cNvPr>
          <p:cNvSpPr txBox="1"/>
          <p:nvPr/>
        </p:nvSpPr>
        <p:spPr>
          <a:xfrm>
            <a:off x="1988257" y="6057321"/>
            <a:ext cx="721107" cy="161583"/>
          </a:xfrm>
          <a:prstGeom prst="rect">
            <a:avLst/>
          </a:prstGeom>
        </p:spPr>
        <p:txBody>
          <a:bodyPr vert="horz" wrap="square" lIns="0" tIns="0" rIns="0" bIns="0" rtlCol="0">
            <a:spAutoFit/>
          </a:bodyPr>
          <a:lstStyle/>
          <a:p>
            <a:pPr marL="12700" marR="5080" algn="ctr">
              <a:lnSpc>
                <a:spcPct val="100000"/>
              </a:lnSpc>
            </a:pPr>
            <a:r>
              <a:rPr lang="en-US" sz="1050" i="1" dirty="0">
                <a:latin typeface="Noto Sans" panose="020B0502040504020204" pitchFamily="34" charset="0"/>
                <a:ea typeface="Noto Sans" panose="020B0502040504020204" pitchFamily="34" charset="0"/>
                <a:cs typeface="Noto Sans" panose="020B0502040504020204" pitchFamily="34" charset="0"/>
              </a:rPr>
              <a:t>Kitchen</a:t>
            </a:r>
          </a:p>
        </p:txBody>
      </p:sp>
      <p:sp>
        <p:nvSpPr>
          <p:cNvPr id="38" name="object 11">
            <a:extLst>
              <a:ext uri="{FF2B5EF4-FFF2-40B4-BE49-F238E27FC236}">
                <a16:creationId xmlns:a16="http://schemas.microsoft.com/office/drawing/2014/main" id="{16ACA777-F529-4A5A-9438-F1DB1811E2A1}"/>
              </a:ext>
            </a:extLst>
          </p:cNvPr>
          <p:cNvSpPr txBox="1"/>
          <p:nvPr/>
        </p:nvSpPr>
        <p:spPr>
          <a:xfrm>
            <a:off x="3209229" y="6057321"/>
            <a:ext cx="721107" cy="161583"/>
          </a:xfrm>
          <a:prstGeom prst="rect">
            <a:avLst/>
          </a:prstGeom>
        </p:spPr>
        <p:txBody>
          <a:bodyPr vert="horz" wrap="square" lIns="0" tIns="0" rIns="0" bIns="0" rtlCol="0">
            <a:spAutoFit/>
          </a:bodyPr>
          <a:lstStyle/>
          <a:p>
            <a:pPr marL="12700" marR="5080" algn="ctr">
              <a:lnSpc>
                <a:spcPct val="100000"/>
              </a:lnSpc>
            </a:pPr>
            <a:r>
              <a:rPr lang="en-US" sz="1050" i="1" dirty="0">
                <a:latin typeface="Noto Sans" panose="020B0502040504020204" pitchFamily="34" charset="0"/>
                <a:ea typeface="Noto Sans" panose="020B0502040504020204" pitchFamily="34" charset="0"/>
                <a:cs typeface="Noto Sans" panose="020B0502040504020204" pitchFamily="34" charset="0"/>
              </a:rPr>
              <a:t>Balcony</a:t>
            </a:r>
          </a:p>
        </p:txBody>
      </p:sp>
      <p:sp>
        <p:nvSpPr>
          <p:cNvPr id="39" name="object 11">
            <a:extLst>
              <a:ext uri="{FF2B5EF4-FFF2-40B4-BE49-F238E27FC236}">
                <a16:creationId xmlns:a16="http://schemas.microsoft.com/office/drawing/2014/main" id="{3F5ED252-CF6B-4972-8199-AC1D5240D064}"/>
              </a:ext>
            </a:extLst>
          </p:cNvPr>
          <p:cNvSpPr txBox="1"/>
          <p:nvPr/>
        </p:nvSpPr>
        <p:spPr>
          <a:xfrm>
            <a:off x="4214325" y="9592190"/>
            <a:ext cx="721107" cy="323165"/>
          </a:xfrm>
          <a:prstGeom prst="rect">
            <a:avLst/>
          </a:prstGeom>
        </p:spPr>
        <p:txBody>
          <a:bodyPr vert="horz" wrap="square" lIns="0" tIns="0" rIns="0" bIns="0" rtlCol="0">
            <a:spAutoFit/>
          </a:bodyPr>
          <a:lstStyle/>
          <a:p>
            <a:pPr marL="12700" marR="5080" algn="ctr">
              <a:lnSpc>
                <a:spcPct val="100000"/>
              </a:lnSpc>
            </a:pPr>
            <a:r>
              <a:rPr lang="en-US" sz="1050" i="1" dirty="0">
                <a:latin typeface="Noto Sans" panose="020B0502040504020204" pitchFamily="34" charset="0"/>
                <a:ea typeface="Noto Sans" panose="020B0502040504020204" pitchFamily="34" charset="0"/>
                <a:cs typeface="Noto Sans" panose="020B0502040504020204" pitchFamily="34" charset="0"/>
              </a:rPr>
              <a:t>330-410 </a:t>
            </a:r>
            <a:r>
              <a:rPr lang="en-US" sz="1050" i="1" dirty="0" err="1">
                <a:latin typeface="Noto Sans" panose="020B0502040504020204" pitchFamily="34" charset="0"/>
                <a:ea typeface="Noto Sans" panose="020B0502040504020204" pitchFamily="34" charset="0"/>
                <a:cs typeface="Noto Sans" panose="020B0502040504020204" pitchFamily="34" charset="0"/>
              </a:rPr>
              <a:t>sqft</a:t>
            </a:r>
            <a:endParaRPr lang="en-US" sz="1050" i="1" dirty="0">
              <a:latin typeface="Noto Sans" panose="020B0502040504020204" pitchFamily="34" charset="0"/>
              <a:ea typeface="Noto Sans" panose="020B0502040504020204" pitchFamily="34" charset="0"/>
              <a:cs typeface="Noto Sans" panose="020B0502040504020204" pitchFamily="34" charset="0"/>
            </a:endParaRPr>
          </a:p>
        </p:txBody>
      </p:sp>
      <p:sp>
        <p:nvSpPr>
          <p:cNvPr id="40" name="object 11">
            <a:extLst>
              <a:ext uri="{FF2B5EF4-FFF2-40B4-BE49-F238E27FC236}">
                <a16:creationId xmlns:a16="http://schemas.microsoft.com/office/drawing/2014/main" id="{899AE98C-9E82-4504-8BF1-4EF804212877}"/>
              </a:ext>
            </a:extLst>
          </p:cNvPr>
          <p:cNvSpPr txBox="1"/>
          <p:nvPr/>
        </p:nvSpPr>
        <p:spPr>
          <a:xfrm>
            <a:off x="5342230" y="9659762"/>
            <a:ext cx="721107" cy="161583"/>
          </a:xfrm>
          <a:prstGeom prst="rect">
            <a:avLst/>
          </a:prstGeom>
        </p:spPr>
        <p:txBody>
          <a:bodyPr vert="horz" wrap="square" lIns="0" tIns="0" rIns="0" bIns="0" rtlCol="0">
            <a:spAutoFit/>
          </a:bodyPr>
          <a:lstStyle/>
          <a:p>
            <a:pPr marL="12700" marR="5080" algn="ctr">
              <a:lnSpc>
                <a:spcPct val="100000"/>
              </a:lnSpc>
            </a:pPr>
            <a:r>
              <a:rPr lang="en-US" sz="1050" i="1" dirty="0">
                <a:latin typeface="Noto Sans" panose="020B0502040504020204" pitchFamily="34" charset="0"/>
                <a:ea typeface="Noto Sans" panose="020B0502040504020204" pitchFamily="34" charset="0"/>
                <a:cs typeface="Noto Sans" panose="020B0502040504020204" pitchFamily="34" charset="0"/>
              </a:rPr>
              <a:t>Duplex</a:t>
            </a:r>
          </a:p>
        </p:txBody>
      </p:sp>
      <p:sp>
        <p:nvSpPr>
          <p:cNvPr id="41" name="object 11">
            <a:extLst>
              <a:ext uri="{FF2B5EF4-FFF2-40B4-BE49-F238E27FC236}">
                <a16:creationId xmlns:a16="http://schemas.microsoft.com/office/drawing/2014/main" id="{13B17B80-520E-4A52-85B4-2AFCE071A1C6}"/>
              </a:ext>
            </a:extLst>
          </p:cNvPr>
          <p:cNvSpPr txBox="1"/>
          <p:nvPr/>
        </p:nvSpPr>
        <p:spPr>
          <a:xfrm>
            <a:off x="6445249" y="9630171"/>
            <a:ext cx="721107" cy="161583"/>
          </a:xfrm>
          <a:prstGeom prst="rect">
            <a:avLst/>
          </a:prstGeom>
        </p:spPr>
        <p:txBody>
          <a:bodyPr vert="horz" wrap="square" lIns="0" tIns="0" rIns="0" bIns="0" rtlCol="0">
            <a:spAutoFit/>
          </a:bodyPr>
          <a:lstStyle/>
          <a:p>
            <a:pPr marL="12700" marR="5080" algn="ctr">
              <a:lnSpc>
                <a:spcPct val="100000"/>
              </a:lnSpc>
            </a:pPr>
            <a:r>
              <a:rPr lang="en-US" sz="1050" i="1" dirty="0">
                <a:latin typeface="Noto Sans" panose="020B0502040504020204" pitchFamily="34" charset="0"/>
                <a:ea typeface="Noto Sans" panose="020B0502040504020204" pitchFamily="34" charset="0"/>
                <a:cs typeface="Noto Sans" panose="020B0502040504020204" pitchFamily="34" charset="0"/>
              </a:rPr>
              <a:t>Balcony</a:t>
            </a:r>
          </a:p>
        </p:txBody>
      </p:sp>
    </p:spTree>
    <p:extLst>
      <p:ext uri="{BB962C8B-B14F-4D97-AF65-F5344CB8AC3E}">
        <p14:creationId xmlns:p14="http://schemas.microsoft.com/office/powerpoint/2010/main" val="15624314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A64EFAD-DF90-49B8-B2A5-DF0E2BA938EC}"/>
              </a:ext>
            </a:extLst>
          </p:cNvPr>
          <p:cNvGrpSpPr/>
          <p:nvPr/>
        </p:nvGrpSpPr>
        <p:grpSpPr>
          <a:xfrm>
            <a:off x="3696925" y="578764"/>
            <a:ext cx="3360968" cy="1829193"/>
            <a:chOff x="3321050" y="1304969"/>
            <a:chExt cx="3360968" cy="1829193"/>
          </a:xfrm>
        </p:grpSpPr>
        <p:sp>
          <p:nvSpPr>
            <p:cNvPr id="2" name="TextBox 1">
              <a:extLst>
                <a:ext uri="{FF2B5EF4-FFF2-40B4-BE49-F238E27FC236}">
                  <a16:creationId xmlns:a16="http://schemas.microsoft.com/office/drawing/2014/main" id="{7D117FFB-2A1E-4BC8-90D5-4A15F7BF90A5}"/>
                </a:ext>
              </a:extLst>
            </p:cNvPr>
            <p:cNvSpPr txBox="1"/>
            <p:nvPr/>
          </p:nvSpPr>
          <p:spPr>
            <a:xfrm>
              <a:off x="3321050" y="1304969"/>
              <a:ext cx="2971799" cy="400110"/>
            </a:xfrm>
            <a:prstGeom prst="rect">
              <a:avLst/>
            </a:prstGeom>
            <a:noFill/>
          </p:spPr>
          <p:txBody>
            <a:bodyPr wrap="square">
              <a:spAutoFit/>
            </a:bodyPr>
            <a:lstStyle/>
            <a:p>
              <a:pPr marL="42545">
                <a:lnSpc>
                  <a:spcPct val="100000"/>
                </a:lnSpc>
              </a:pPr>
              <a:r>
                <a:rPr lang="en-IN" sz="2000" b="1" dirty="0" err="1">
                  <a:solidFill>
                    <a:srgbClr val="1C3D05"/>
                  </a:solidFill>
                  <a:latin typeface="Raleway" panose="020B0503030101060003" pitchFamily="34" charset="0"/>
                </a:rPr>
                <a:t>Kathkuni</a:t>
              </a:r>
              <a:r>
                <a:rPr lang="en-IN" sz="2000" b="1" dirty="0">
                  <a:solidFill>
                    <a:srgbClr val="1C3D05"/>
                  </a:solidFill>
                  <a:latin typeface="Raleway" panose="020B0503030101060003" pitchFamily="34" charset="0"/>
                </a:rPr>
                <a:t> Cottages</a:t>
              </a:r>
              <a:endParaRPr lang="en-IN" sz="2000" b="1" dirty="0">
                <a:latin typeface="Raleway" panose="020B0503030101060003" pitchFamily="34" charset="0"/>
                <a:cs typeface="Arial"/>
              </a:endParaRPr>
            </a:p>
          </p:txBody>
        </p:sp>
        <p:sp>
          <p:nvSpPr>
            <p:cNvPr id="3" name="object 11">
              <a:extLst>
                <a:ext uri="{FF2B5EF4-FFF2-40B4-BE49-F238E27FC236}">
                  <a16:creationId xmlns:a16="http://schemas.microsoft.com/office/drawing/2014/main" id="{ECF59225-952A-42F6-898D-83A255AE57F4}"/>
                </a:ext>
              </a:extLst>
            </p:cNvPr>
            <p:cNvSpPr txBox="1"/>
            <p:nvPr/>
          </p:nvSpPr>
          <p:spPr>
            <a:xfrm>
              <a:off x="3438143" y="1841500"/>
              <a:ext cx="3243875" cy="1292662"/>
            </a:xfrm>
            <a:prstGeom prst="rect">
              <a:avLst/>
            </a:prstGeom>
          </p:spPr>
          <p:txBody>
            <a:bodyPr vert="horz" wrap="square" lIns="0" tIns="0" rIns="0" bIns="0" rtlCol="0">
              <a:spAutoFit/>
            </a:bodyPr>
            <a:lstStyle/>
            <a:p>
              <a:pPr marL="12700" marR="5080">
                <a:lnSpc>
                  <a:spcPct val="100000"/>
                </a:lnSpc>
              </a:pPr>
              <a:r>
                <a:rPr lang="en-US" sz="1200" dirty="0">
                  <a:latin typeface="Noto Sans" panose="020B0502040504020204" pitchFamily="34" charset="0"/>
                  <a:ea typeface="Noto Sans" panose="020B0502040504020204" pitchFamily="34" charset="0"/>
                  <a:cs typeface="Noto Sans" panose="020B0502040504020204" pitchFamily="34" charset="0"/>
                </a:rPr>
                <a:t>Live in a piece of history with a cottage reconstructed from a reclaimed 80 year old Himalayan home. Local duplex architecture, green spaces around and a view interrupted only by the apple orchards. </a:t>
              </a:r>
            </a:p>
            <a:p>
              <a:pPr marL="12700" marR="5080">
                <a:lnSpc>
                  <a:spcPct val="100000"/>
                </a:lnSpc>
              </a:pPr>
              <a:r>
                <a:rPr lang="en-US" sz="1200" dirty="0">
                  <a:latin typeface="Noto Sans" panose="020B0502040504020204" pitchFamily="34" charset="0"/>
                  <a:ea typeface="Noto Sans" panose="020B0502040504020204" pitchFamily="34" charset="0"/>
                  <a:cs typeface="Noto Sans" panose="020B0502040504020204" pitchFamily="34" charset="0"/>
                </a:rPr>
                <a:t>The </a:t>
              </a:r>
              <a:r>
                <a:rPr lang="en-US" sz="1200" dirty="0" err="1">
                  <a:latin typeface="Noto Sans" panose="020B0502040504020204" pitchFamily="34" charset="0"/>
                  <a:ea typeface="Noto Sans" panose="020B0502040504020204" pitchFamily="34" charset="0"/>
                  <a:cs typeface="Noto Sans" panose="020B0502040504020204" pitchFamily="34" charset="0"/>
                </a:rPr>
                <a:t>Kathkuni</a:t>
              </a:r>
              <a:r>
                <a:rPr lang="en-US" sz="1200" dirty="0">
                  <a:latin typeface="Noto Sans" panose="020B0502040504020204" pitchFamily="34" charset="0"/>
                  <a:ea typeface="Noto Sans" panose="020B0502040504020204" pitchFamily="34" charset="0"/>
                  <a:cs typeface="Noto Sans" panose="020B0502040504020204" pitchFamily="34" charset="0"/>
                </a:rPr>
                <a:t> Cottages are perfect for families &amp; friends trav­elling together. </a:t>
              </a:r>
            </a:p>
          </p:txBody>
        </p:sp>
      </p:grpSp>
      <p:sp>
        <p:nvSpPr>
          <p:cNvPr id="8" name="TextBox 7">
            <a:extLst>
              <a:ext uri="{FF2B5EF4-FFF2-40B4-BE49-F238E27FC236}">
                <a16:creationId xmlns:a16="http://schemas.microsoft.com/office/drawing/2014/main" id="{FF9FA82C-27AD-42F6-8342-4B375B4FEA95}"/>
              </a:ext>
            </a:extLst>
          </p:cNvPr>
          <p:cNvSpPr txBox="1"/>
          <p:nvPr/>
        </p:nvSpPr>
        <p:spPr>
          <a:xfrm>
            <a:off x="958850" y="3569323"/>
            <a:ext cx="2971799" cy="400110"/>
          </a:xfrm>
          <a:prstGeom prst="rect">
            <a:avLst/>
          </a:prstGeom>
          <a:noFill/>
        </p:spPr>
        <p:txBody>
          <a:bodyPr wrap="square">
            <a:spAutoFit/>
          </a:bodyPr>
          <a:lstStyle/>
          <a:p>
            <a:pPr marL="42545" algn="r">
              <a:lnSpc>
                <a:spcPct val="100000"/>
              </a:lnSpc>
            </a:pPr>
            <a:r>
              <a:rPr lang="en-IN" sz="2000" b="1" dirty="0">
                <a:solidFill>
                  <a:srgbClr val="1C3D05"/>
                </a:solidFill>
                <a:latin typeface="Raleway" panose="020B0503030101060003" pitchFamily="34" charset="0"/>
              </a:rPr>
              <a:t>Garden Cottage</a:t>
            </a:r>
          </a:p>
        </p:txBody>
      </p:sp>
      <p:sp>
        <p:nvSpPr>
          <p:cNvPr id="9" name="object 11">
            <a:extLst>
              <a:ext uri="{FF2B5EF4-FFF2-40B4-BE49-F238E27FC236}">
                <a16:creationId xmlns:a16="http://schemas.microsoft.com/office/drawing/2014/main" id="{EFECA00E-F1CA-4240-B6D5-0E76516DDE42}"/>
              </a:ext>
            </a:extLst>
          </p:cNvPr>
          <p:cNvSpPr txBox="1"/>
          <p:nvPr/>
        </p:nvSpPr>
        <p:spPr>
          <a:xfrm>
            <a:off x="604013" y="4022292"/>
            <a:ext cx="3275836" cy="923330"/>
          </a:xfrm>
          <a:prstGeom prst="rect">
            <a:avLst/>
          </a:prstGeom>
        </p:spPr>
        <p:txBody>
          <a:bodyPr vert="horz" wrap="square" lIns="0" tIns="0" rIns="0" bIns="0" rtlCol="0">
            <a:spAutoFit/>
          </a:bodyPr>
          <a:lstStyle/>
          <a:p>
            <a:pPr marL="12700" marR="5080" algn="r">
              <a:lnSpc>
                <a:spcPct val="100000"/>
              </a:lnSpc>
            </a:pPr>
            <a:r>
              <a:rPr lang="en-US" sz="1200" dirty="0">
                <a:latin typeface="Noto Sans" panose="020B0502040504020204" pitchFamily="34" charset="0"/>
                <a:ea typeface="Noto Sans" panose="020B0502040504020204" pitchFamily="34" charset="0"/>
                <a:cs typeface="Noto Sans" panose="020B0502040504020204" pitchFamily="34" charset="0"/>
              </a:rPr>
              <a:t>The one-bedroom cottage that opens up to a view of the Himalayas out on the horizon, and a private lawn that eases into apple orchards. Complete with a kitchenette for those mid­night cravings &amp; long-stay plans.</a:t>
            </a:r>
          </a:p>
        </p:txBody>
      </p:sp>
      <p:grpSp>
        <p:nvGrpSpPr>
          <p:cNvPr id="12" name="Group 11">
            <a:extLst>
              <a:ext uri="{FF2B5EF4-FFF2-40B4-BE49-F238E27FC236}">
                <a16:creationId xmlns:a16="http://schemas.microsoft.com/office/drawing/2014/main" id="{BA068A34-0620-49B0-9183-212C49404DC0}"/>
              </a:ext>
            </a:extLst>
          </p:cNvPr>
          <p:cNvGrpSpPr/>
          <p:nvPr/>
        </p:nvGrpSpPr>
        <p:grpSpPr>
          <a:xfrm>
            <a:off x="3716598" y="6178800"/>
            <a:ext cx="3540507" cy="2933117"/>
            <a:chOff x="3321050" y="1304969"/>
            <a:chExt cx="3540507" cy="2933117"/>
          </a:xfrm>
        </p:grpSpPr>
        <p:sp>
          <p:nvSpPr>
            <p:cNvPr id="13" name="TextBox 12">
              <a:extLst>
                <a:ext uri="{FF2B5EF4-FFF2-40B4-BE49-F238E27FC236}">
                  <a16:creationId xmlns:a16="http://schemas.microsoft.com/office/drawing/2014/main" id="{69341E02-8FDD-4D43-9CC7-78FC304730AA}"/>
                </a:ext>
              </a:extLst>
            </p:cNvPr>
            <p:cNvSpPr txBox="1"/>
            <p:nvPr/>
          </p:nvSpPr>
          <p:spPr>
            <a:xfrm>
              <a:off x="3321050" y="1304969"/>
              <a:ext cx="2971799" cy="830997"/>
            </a:xfrm>
            <a:prstGeom prst="rect">
              <a:avLst/>
            </a:prstGeom>
            <a:noFill/>
          </p:spPr>
          <p:txBody>
            <a:bodyPr wrap="square">
              <a:spAutoFit/>
            </a:bodyPr>
            <a:lstStyle/>
            <a:p>
              <a:pPr marL="42545">
                <a:lnSpc>
                  <a:spcPct val="100000"/>
                </a:lnSpc>
              </a:pPr>
              <a:r>
                <a:rPr lang="en-IN" sz="2400" b="1" dirty="0">
                  <a:solidFill>
                    <a:srgbClr val="1C3D05"/>
                  </a:solidFill>
                  <a:latin typeface="Raleway" panose="020B0503030101060003" pitchFamily="34" charset="0"/>
                </a:rPr>
                <a:t>Heritage Signature Cottage</a:t>
              </a:r>
            </a:p>
          </p:txBody>
        </p:sp>
        <p:sp>
          <p:nvSpPr>
            <p:cNvPr id="14" name="object 11">
              <a:extLst>
                <a:ext uri="{FF2B5EF4-FFF2-40B4-BE49-F238E27FC236}">
                  <a16:creationId xmlns:a16="http://schemas.microsoft.com/office/drawing/2014/main" id="{F8BE7B1E-A418-49A3-AD9D-C03602D18F8A}"/>
                </a:ext>
              </a:extLst>
            </p:cNvPr>
            <p:cNvSpPr txBox="1"/>
            <p:nvPr/>
          </p:nvSpPr>
          <p:spPr>
            <a:xfrm>
              <a:off x="3438143" y="2206761"/>
              <a:ext cx="3423414" cy="2031325"/>
            </a:xfrm>
            <a:prstGeom prst="rect">
              <a:avLst/>
            </a:prstGeom>
          </p:spPr>
          <p:txBody>
            <a:bodyPr vert="horz" wrap="square" lIns="0" tIns="0" rIns="0" bIns="0" rtlCol="0">
              <a:spAutoFit/>
            </a:bodyPr>
            <a:lstStyle/>
            <a:p>
              <a:pPr marL="12700" marR="5080">
                <a:lnSpc>
                  <a:spcPct val="100000"/>
                </a:lnSpc>
              </a:pPr>
              <a:r>
                <a:rPr lang="en-US" sz="1200" dirty="0">
                  <a:latin typeface="Noto Sans" panose="020B0502040504020204" pitchFamily="34" charset="0"/>
                  <a:ea typeface="Noto Sans" panose="020B0502040504020204" pitchFamily="34" charset="0"/>
                  <a:cs typeface="Noto Sans" panose="020B0502040504020204" pitchFamily="34" charset="0"/>
                </a:rPr>
                <a:t>Make every evening one to remember, by your own personal fireplace in a Himalayan Villa that has earned its place in the Signature Collection. </a:t>
              </a:r>
            </a:p>
            <a:p>
              <a:pPr marL="12700" marR="5080">
                <a:lnSpc>
                  <a:spcPct val="100000"/>
                </a:lnSpc>
              </a:pPr>
              <a:endParaRPr lang="en-US" sz="1200" dirty="0">
                <a:latin typeface="Noto Sans" panose="020B0502040504020204" pitchFamily="34" charset="0"/>
                <a:ea typeface="Noto Sans" panose="020B0502040504020204" pitchFamily="34" charset="0"/>
                <a:cs typeface="Noto Sans" panose="020B0502040504020204" pitchFamily="34" charset="0"/>
              </a:endParaRPr>
            </a:p>
            <a:p>
              <a:pPr marL="12700" marR="5080">
                <a:lnSpc>
                  <a:spcPct val="100000"/>
                </a:lnSpc>
              </a:pPr>
              <a:r>
                <a:rPr lang="en-US" sz="1200" dirty="0">
                  <a:latin typeface="Noto Sans" panose="020B0502040504020204" pitchFamily="34" charset="0"/>
                  <a:ea typeface="Noto Sans" panose="020B0502040504020204" pitchFamily="34" charset="0"/>
                  <a:cs typeface="Noto Sans" panose="020B0502040504020204" pitchFamily="34" charset="0"/>
                </a:rPr>
                <a:t>We believe that the best way to explore a new place is to truly live there. And what better way than having two independent luxury bedrooms, a dining table for four, A fully equipped kitchen and a living room complete with a fireplace, (generously stocked up with firewood too) It's pet friendly. </a:t>
              </a:r>
            </a:p>
          </p:txBody>
        </p:sp>
      </p:grpSp>
      <p:sp>
        <p:nvSpPr>
          <p:cNvPr id="18" name="bk object 18">
            <a:extLst>
              <a:ext uri="{FF2B5EF4-FFF2-40B4-BE49-F238E27FC236}">
                <a16:creationId xmlns:a16="http://schemas.microsoft.com/office/drawing/2014/main" id="{7CDF88F9-73AC-4B7B-B6A1-9D10EF2D48EF}"/>
              </a:ext>
            </a:extLst>
          </p:cNvPr>
          <p:cNvSpPr/>
          <p:nvPr/>
        </p:nvSpPr>
        <p:spPr>
          <a:xfrm>
            <a:off x="271258" y="317500"/>
            <a:ext cx="3237117" cy="3087501"/>
          </a:xfrm>
          <a:prstGeom prst="rect">
            <a:avLst/>
          </a:prstGeom>
          <a:blipFill>
            <a:blip r:embed="rId2" cstate="print"/>
            <a:stretch>
              <a:fillRect/>
            </a:stretch>
          </a:blipFill>
        </p:spPr>
        <p:txBody>
          <a:bodyPr wrap="square" lIns="0" tIns="0" rIns="0" bIns="0" rtlCol="0"/>
          <a:lstStyle/>
          <a:p>
            <a:endParaRPr sz="1154"/>
          </a:p>
        </p:txBody>
      </p:sp>
      <p:sp>
        <p:nvSpPr>
          <p:cNvPr id="19" name="bk object 19">
            <a:extLst>
              <a:ext uri="{FF2B5EF4-FFF2-40B4-BE49-F238E27FC236}">
                <a16:creationId xmlns:a16="http://schemas.microsoft.com/office/drawing/2014/main" id="{DDBC7A45-55F7-4F14-A724-0070A6A9F6DA}"/>
              </a:ext>
            </a:extLst>
          </p:cNvPr>
          <p:cNvSpPr/>
          <p:nvPr/>
        </p:nvSpPr>
        <p:spPr>
          <a:xfrm>
            <a:off x="4473885" y="3701244"/>
            <a:ext cx="2880640" cy="1981200"/>
          </a:xfrm>
          <a:prstGeom prst="rect">
            <a:avLst/>
          </a:prstGeom>
          <a:blipFill>
            <a:blip r:embed="rId3" cstate="print"/>
            <a:stretch>
              <a:fillRect/>
            </a:stretch>
          </a:blipFill>
        </p:spPr>
        <p:txBody>
          <a:bodyPr wrap="square" lIns="0" tIns="0" rIns="0" bIns="0" rtlCol="0"/>
          <a:lstStyle/>
          <a:p>
            <a:endParaRPr sz="1154"/>
          </a:p>
        </p:txBody>
      </p:sp>
      <p:sp>
        <p:nvSpPr>
          <p:cNvPr id="20" name="bk object 20">
            <a:extLst>
              <a:ext uri="{FF2B5EF4-FFF2-40B4-BE49-F238E27FC236}">
                <a16:creationId xmlns:a16="http://schemas.microsoft.com/office/drawing/2014/main" id="{C6FC8E19-CA5B-429E-B621-341C2757B6D0}"/>
              </a:ext>
            </a:extLst>
          </p:cNvPr>
          <p:cNvSpPr/>
          <p:nvPr/>
        </p:nvSpPr>
        <p:spPr>
          <a:xfrm>
            <a:off x="416439" y="6108700"/>
            <a:ext cx="3091936" cy="3855051"/>
          </a:xfrm>
          <a:prstGeom prst="rect">
            <a:avLst/>
          </a:prstGeom>
          <a:blipFill>
            <a:blip r:embed="rId4" cstate="print"/>
            <a:stretch>
              <a:fillRect/>
            </a:stretch>
          </a:blipFill>
        </p:spPr>
        <p:txBody>
          <a:bodyPr wrap="square" lIns="0" tIns="0" rIns="0" bIns="0" rtlCol="0"/>
          <a:lstStyle/>
          <a:p>
            <a:endParaRPr sz="1154"/>
          </a:p>
        </p:txBody>
      </p:sp>
      <p:pic>
        <p:nvPicPr>
          <p:cNvPr id="5" name="Picture 4">
            <a:extLst>
              <a:ext uri="{FF2B5EF4-FFF2-40B4-BE49-F238E27FC236}">
                <a16:creationId xmlns:a16="http://schemas.microsoft.com/office/drawing/2014/main" id="{3CF264C3-F2BD-4CC9-95F6-64DFE03632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68724" y="9215637"/>
            <a:ext cx="536531" cy="536531"/>
          </a:xfrm>
          <a:prstGeom prst="rect">
            <a:avLst/>
          </a:prstGeom>
        </p:spPr>
      </p:pic>
      <p:pic>
        <p:nvPicPr>
          <p:cNvPr id="10" name="Picture 9">
            <a:extLst>
              <a:ext uri="{FF2B5EF4-FFF2-40B4-BE49-F238E27FC236}">
                <a16:creationId xmlns:a16="http://schemas.microsoft.com/office/drawing/2014/main" id="{A740317A-EA4E-46C3-A699-F2C2983404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64250" y="2538635"/>
            <a:ext cx="522065" cy="522065"/>
          </a:xfrm>
          <a:prstGeom prst="rect">
            <a:avLst/>
          </a:prstGeom>
        </p:spPr>
      </p:pic>
      <p:pic>
        <p:nvPicPr>
          <p:cNvPr id="21" name="Picture 20">
            <a:extLst>
              <a:ext uri="{FF2B5EF4-FFF2-40B4-BE49-F238E27FC236}">
                <a16:creationId xmlns:a16="http://schemas.microsoft.com/office/drawing/2014/main" id="{FE93789C-CDD5-48E4-8255-F399B80DEF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39658" y="9225255"/>
            <a:ext cx="533095" cy="533095"/>
          </a:xfrm>
          <a:prstGeom prst="rect">
            <a:avLst/>
          </a:prstGeom>
        </p:spPr>
      </p:pic>
      <p:pic>
        <p:nvPicPr>
          <p:cNvPr id="22" name="Picture 21">
            <a:extLst>
              <a:ext uri="{FF2B5EF4-FFF2-40B4-BE49-F238E27FC236}">
                <a16:creationId xmlns:a16="http://schemas.microsoft.com/office/drawing/2014/main" id="{F2A4847E-C3AA-46C4-B75E-A3955DD425D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36948" y="9264899"/>
            <a:ext cx="438008" cy="438008"/>
          </a:xfrm>
          <a:prstGeom prst="rect">
            <a:avLst/>
          </a:prstGeom>
        </p:spPr>
      </p:pic>
      <p:pic>
        <p:nvPicPr>
          <p:cNvPr id="23" name="Picture 22">
            <a:extLst>
              <a:ext uri="{FF2B5EF4-FFF2-40B4-BE49-F238E27FC236}">
                <a16:creationId xmlns:a16="http://schemas.microsoft.com/office/drawing/2014/main" id="{2C1167B6-F3B7-41E3-8150-9356AFBA817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79849" y="9302436"/>
            <a:ext cx="400110" cy="400110"/>
          </a:xfrm>
          <a:prstGeom prst="rect">
            <a:avLst/>
          </a:prstGeom>
        </p:spPr>
      </p:pic>
      <p:pic>
        <p:nvPicPr>
          <p:cNvPr id="24" name="Picture 23">
            <a:extLst>
              <a:ext uri="{FF2B5EF4-FFF2-40B4-BE49-F238E27FC236}">
                <a16:creationId xmlns:a16="http://schemas.microsoft.com/office/drawing/2014/main" id="{E03257C7-F8F0-4046-81C3-4EBAA6ABDD5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340242" y="5124905"/>
            <a:ext cx="438008" cy="438008"/>
          </a:xfrm>
          <a:prstGeom prst="rect">
            <a:avLst/>
          </a:prstGeom>
        </p:spPr>
      </p:pic>
      <p:sp>
        <p:nvSpPr>
          <p:cNvPr id="25" name="object 11">
            <a:extLst>
              <a:ext uri="{FF2B5EF4-FFF2-40B4-BE49-F238E27FC236}">
                <a16:creationId xmlns:a16="http://schemas.microsoft.com/office/drawing/2014/main" id="{07F03810-4C8C-40BC-971E-14D2B8A76235}"/>
              </a:ext>
            </a:extLst>
          </p:cNvPr>
          <p:cNvSpPr txBox="1"/>
          <p:nvPr/>
        </p:nvSpPr>
        <p:spPr>
          <a:xfrm>
            <a:off x="3218237" y="5658976"/>
            <a:ext cx="721107" cy="161583"/>
          </a:xfrm>
          <a:prstGeom prst="rect">
            <a:avLst/>
          </a:prstGeom>
        </p:spPr>
        <p:txBody>
          <a:bodyPr vert="horz" wrap="square" lIns="0" tIns="0" rIns="0" bIns="0" rtlCol="0">
            <a:spAutoFit/>
          </a:bodyPr>
          <a:lstStyle/>
          <a:p>
            <a:pPr marL="12700" marR="5080" algn="ctr">
              <a:lnSpc>
                <a:spcPct val="100000"/>
              </a:lnSpc>
            </a:pPr>
            <a:r>
              <a:rPr lang="en-US" sz="1050" i="1" dirty="0">
                <a:latin typeface="Noto Sans" panose="020B0502040504020204" pitchFamily="34" charset="0"/>
                <a:ea typeface="Noto Sans" panose="020B0502040504020204" pitchFamily="34" charset="0"/>
                <a:cs typeface="Noto Sans" panose="020B0502040504020204" pitchFamily="34" charset="0"/>
              </a:rPr>
              <a:t>Kitchen</a:t>
            </a:r>
          </a:p>
        </p:txBody>
      </p:sp>
      <p:pic>
        <p:nvPicPr>
          <p:cNvPr id="26" name="Picture 25">
            <a:extLst>
              <a:ext uri="{FF2B5EF4-FFF2-40B4-BE49-F238E27FC236}">
                <a16:creationId xmlns:a16="http://schemas.microsoft.com/office/drawing/2014/main" id="{68684AA7-B68F-46A5-A610-A9394B25F8D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82616" y="5175190"/>
            <a:ext cx="400110" cy="400110"/>
          </a:xfrm>
          <a:prstGeom prst="rect">
            <a:avLst/>
          </a:prstGeom>
        </p:spPr>
      </p:pic>
      <p:sp>
        <p:nvSpPr>
          <p:cNvPr id="27" name="object 11">
            <a:extLst>
              <a:ext uri="{FF2B5EF4-FFF2-40B4-BE49-F238E27FC236}">
                <a16:creationId xmlns:a16="http://schemas.microsoft.com/office/drawing/2014/main" id="{46F0CE47-AABF-486B-93E9-821783986EC3}"/>
              </a:ext>
            </a:extLst>
          </p:cNvPr>
          <p:cNvSpPr txBox="1"/>
          <p:nvPr/>
        </p:nvSpPr>
        <p:spPr>
          <a:xfrm>
            <a:off x="2309091" y="5642317"/>
            <a:ext cx="721107" cy="161583"/>
          </a:xfrm>
          <a:prstGeom prst="rect">
            <a:avLst/>
          </a:prstGeom>
        </p:spPr>
        <p:txBody>
          <a:bodyPr vert="horz" wrap="square" lIns="0" tIns="0" rIns="0" bIns="0" rtlCol="0">
            <a:spAutoFit/>
          </a:bodyPr>
          <a:lstStyle/>
          <a:p>
            <a:pPr marL="12700" marR="5080" algn="ctr">
              <a:lnSpc>
                <a:spcPct val="100000"/>
              </a:lnSpc>
            </a:pPr>
            <a:r>
              <a:rPr lang="en-US" sz="1050" i="1" dirty="0">
                <a:latin typeface="Noto Sans" panose="020B0502040504020204" pitchFamily="34" charset="0"/>
                <a:ea typeface="Noto Sans" panose="020B0502040504020204" pitchFamily="34" charset="0"/>
                <a:cs typeface="Noto Sans" panose="020B0502040504020204" pitchFamily="34" charset="0"/>
              </a:rPr>
              <a:t>414 </a:t>
            </a:r>
            <a:r>
              <a:rPr lang="en-US" sz="1050" i="1" dirty="0" err="1">
                <a:latin typeface="Noto Sans" panose="020B0502040504020204" pitchFamily="34" charset="0"/>
                <a:ea typeface="Noto Sans" panose="020B0502040504020204" pitchFamily="34" charset="0"/>
                <a:cs typeface="Noto Sans" panose="020B0502040504020204" pitchFamily="34" charset="0"/>
              </a:rPr>
              <a:t>sqft</a:t>
            </a:r>
            <a:endParaRPr lang="en-US" sz="1050" i="1" dirty="0">
              <a:latin typeface="Noto Sans" panose="020B0502040504020204" pitchFamily="34" charset="0"/>
              <a:ea typeface="Noto Sans" panose="020B0502040504020204" pitchFamily="34" charset="0"/>
              <a:cs typeface="Noto Sans" panose="020B0502040504020204" pitchFamily="34" charset="0"/>
            </a:endParaRPr>
          </a:p>
        </p:txBody>
      </p:sp>
      <p:pic>
        <p:nvPicPr>
          <p:cNvPr id="30" name="Picture 29">
            <a:extLst>
              <a:ext uri="{FF2B5EF4-FFF2-40B4-BE49-F238E27FC236}">
                <a16:creationId xmlns:a16="http://schemas.microsoft.com/office/drawing/2014/main" id="{99FEAE9A-2532-4BBB-9305-81C2CD288AEB}"/>
              </a:ext>
            </a:extLst>
          </p:cNvPr>
          <p:cNvPicPr>
            <a:picLocks noChangeAspect="1"/>
          </p:cNvPicPr>
          <p:nvPr/>
        </p:nvPicPr>
        <p:blipFill>
          <a:blip r:embed="rId11"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4997913" y="2519339"/>
            <a:ext cx="475363" cy="475363"/>
          </a:xfrm>
          <a:prstGeom prst="rect">
            <a:avLst/>
          </a:prstGeom>
        </p:spPr>
      </p:pic>
      <p:pic>
        <p:nvPicPr>
          <p:cNvPr id="31" name="Picture 30">
            <a:extLst>
              <a:ext uri="{FF2B5EF4-FFF2-40B4-BE49-F238E27FC236}">
                <a16:creationId xmlns:a16="http://schemas.microsoft.com/office/drawing/2014/main" id="{B610E718-396E-4E29-87F8-D738B59CD8F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11540" y="2584390"/>
            <a:ext cx="400110" cy="400110"/>
          </a:xfrm>
          <a:prstGeom prst="rect">
            <a:avLst/>
          </a:prstGeom>
        </p:spPr>
      </p:pic>
      <p:sp>
        <p:nvSpPr>
          <p:cNvPr id="32" name="object 11">
            <a:extLst>
              <a:ext uri="{FF2B5EF4-FFF2-40B4-BE49-F238E27FC236}">
                <a16:creationId xmlns:a16="http://schemas.microsoft.com/office/drawing/2014/main" id="{A704230B-8A84-49D9-B7AF-F4204C0946BE}"/>
              </a:ext>
            </a:extLst>
          </p:cNvPr>
          <p:cNvSpPr txBox="1"/>
          <p:nvPr/>
        </p:nvSpPr>
        <p:spPr>
          <a:xfrm>
            <a:off x="3733283" y="3040630"/>
            <a:ext cx="721107" cy="161583"/>
          </a:xfrm>
          <a:prstGeom prst="rect">
            <a:avLst/>
          </a:prstGeom>
        </p:spPr>
        <p:txBody>
          <a:bodyPr vert="horz" wrap="square" lIns="0" tIns="0" rIns="0" bIns="0" rtlCol="0">
            <a:spAutoFit/>
          </a:bodyPr>
          <a:lstStyle/>
          <a:p>
            <a:pPr marL="12700" marR="5080" algn="ctr">
              <a:lnSpc>
                <a:spcPct val="100000"/>
              </a:lnSpc>
            </a:pPr>
            <a:r>
              <a:rPr lang="en-US" sz="1050" i="1" dirty="0">
                <a:latin typeface="Noto Sans" panose="020B0502040504020204" pitchFamily="34" charset="0"/>
                <a:ea typeface="Noto Sans" panose="020B0502040504020204" pitchFamily="34" charset="0"/>
                <a:cs typeface="Noto Sans" panose="020B0502040504020204" pitchFamily="34" charset="0"/>
              </a:rPr>
              <a:t>465 </a:t>
            </a:r>
            <a:r>
              <a:rPr lang="en-US" sz="1050" i="1" dirty="0" err="1">
                <a:latin typeface="Noto Sans" panose="020B0502040504020204" pitchFamily="34" charset="0"/>
                <a:ea typeface="Noto Sans" panose="020B0502040504020204" pitchFamily="34" charset="0"/>
                <a:cs typeface="Noto Sans" panose="020B0502040504020204" pitchFamily="34" charset="0"/>
              </a:rPr>
              <a:t>sqft</a:t>
            </a:r>
            <a:endParaRPr lang="en-US" sz="1050" i="1" dirty="0">
              <a:latin typeface="Noto Sans" panose="020B0502040504020204" pitchFamily="34" charset="0"/>
              <a:ea typeface="Noto Sans" panose="020B0502040504020204" pitchFamily="34" charset="0"/>
              <a:cs typeface="Noto Sans" panose="020B0502040504020204" pitchFamily="34" charset="0"/>
            </a:endParaRPr>
          </a:p>
        </p:txBody>
      </p:sp>
      <p:sp>
        <p:nvSpPr>
          <p:cNvPr id="33" name="object 11">
            <a:extLst>
              <a:ext uri="{FF2B5EF4-FFF2-40B4-BE49-F238E27FC236}">
                <a16:creationId xmlns:a16="http://schemas.microsoft.com/office/drawing/2014/main" id="{676B8B67-CE55-4CA3-A5A6-A1E44D7927A3}"/>
              </a:ext>
            </a:extLst>
          </p:cNvPr>
          <p:cNvSpPr txBox="1"/>
          <p:nvPr/>
        </p:nvSpPr>
        <p:spPr>
          <a:xfrm>
            <a:off x="4861188" y="3108202"/>
            <a:ext cx="721107" cy="161583"/>
          </a:xfrm>
          <a:prstGeom prst="rect">
            <a:avLst/>
          </a:prstGeom>
        </p:spPr>
        <p:txBody>
          <a:bodyPr vert="horz" wrap="square" lIns="0" tIns="0" rIns="0" bIns="0" rtlCol="0">
            <a:spAutoFit/>
          </a:bodyPr>
          <a:lstStyle/>
          <a:p>
            <a:pPr marL="12700" marR="5080" algn="ctr">
              <a:lnSpc>
                <a:spcPct val="100000"/>
              </a:lnSpc>
            </a:pPr>
            <a:r>
              <a:rPr lang="en-US" sz="1050" i="1" dirty="0">
                <a:latin typeface="Noto Sans" panose="020B0502040504020204" pitchFamily="34" charset="0"/>
                <a:ea typeface="Noto Sans" panose="020B0502040504020204" pitchFamily="34" charset="0"/>
                <a:cs typeface="Noto Sans" panose="020B0502040504020204" pitchFamily="34" charset="0"/>
              </a:rPr>
              <a:t>Duplex</a:t>
            </a:r>
          </a:p>
        </p:txBody>
      </p:sp>
      <p:sp>
        <p:nvSpPr>
          <p:cNvPr id="34" name="object 11">
            <a:extLst>
              <a:ext uri="{FF2B5EF4-FFF2-40B4-BE49-F238E27FC236}">
                <a16:creationId xmlns:a16="http://schemas.microsoft.com/office/drawing/2014/main" id="{70EA077A-1EA9-4686-AB63-4ACD070A5D76}"/>
              </a:ext>
            </a:extLst>
          </p:cNvPr>
          <p:cNvSpPr txBox="1"/>
          <p:nvPr/>
        </p:nvSpPr>
        <p:spPr>
          <a:xfrm>
            <a:off x="5967290" y="3108202"/>
            <a:ext cx="721107" cy="161583"/>
          </a:xfrm>
          <a:prstGeom prst="rect">
            <a:avLst/>
          </a:prstGeom>
        </p:spPr>
        <p:txBody>
          <a:bodyPr vert="horz" wrap="square" lIns="0" tIns="0" rIns="0" bIns="0" rtlCol="0">
            <a:spAutoFit/>
          </a:bodyPr>
          <a:lstStyle/>
          <a:p>
            <a:pPr marL="12700" marR="5080" algn="ctr">
              <a:lnSpc>
                <a:spcPct val="100000"/>
              </a:lnSpc>
            </a:pPr>
            <a:r>
              <a:rPr lang="en-US" sz="1050" i="1" dirty="0">
                <a:latin typeface="Noto Sans" panose="020B0502040504020204" pitchFamily="34" charset="0"/>
                <a:ea typeface="Noto Sans" panose="020B0502040504020204" pitchFamily="34" charset="0"/>
                <a:cs typeface="Noto Sans" panose="020B0502040504020204" pitchFamily="34" charset="0"/>
              </a:rPr>
              <a:t>One Bath</a:t>
            </a:r>
          </a:p>
        </p:txBody>
      </p:sp>
      <p:sp>
        <p:nvSpPr>
          <p:cNvPr id="35" name="object 11">
            <a:extLst>
              <a:ext uri="{FF2B5EF4-FFF2-40B4-BE49-F238E27FC236}">
                <a16:creationId xmlns:a16="http://schemas.microsoft.com/office/drawing/2014/main" id="{18CD9C25-52A1-463D-A53E-C3E1148150EB}"/>
              </a:ext>
            </a:extLst>
          </p:cNvPr>
          <p:cNvSpPr txBox="1"/>
          <p:nvPr/>
        </p:nvSpPr>
        <p:spPr>
          <a:xfrm>
            <a:off x="4669573" y="9802865"/>
            <a:ext cx="721107" cy="161583"/>
          </a:xfrm>
          <a:prstGeom prst="rect">
            <a:avLst/>
          </a:prstGeom>
        </p:spPr>
        <p:txBody>
          <a:bodyPr vert="horz" wrap="square" lIns="0" tIns="0" rIns="0" bIns="0" rtlCol="0">
            <a:spAutoFit/>
          </a:bodyPr>
          <a:lstStyle/>
          <a:p>
            <a:pPr marL="12700" marR="5080" algn="ctr">
              <a:lnSpc>
                <a:spcPct val="100000"/>
              </a:lnSpc>
            </a:pPr>
            <a:r>
              <a:rPr lang="en-US" sz="1050" i="1" dirty="0">
                <a:latin typeface="Noto Sans" panose="020B0502040504020204" pitchFamily="34" charset="0"/>
                <a:ea typeface="Noto Sans" panose="020B0502040504020204" pitchFamily="34" charset="0"/>
                <a:cs typeface="Noto Sans" panose="020B0502040504020204" pitchFamily="34" charset="0"/>
              </a:rPr>
              <a:t>Balcony</a:t>
            </a:r>
          </a:p>
        </p:txBody>
      </p:sp>
      <p:sp>
        <p:nvSpPr>
          <p:cNvPr id="36" name="object 11">
            <a:extLst>
              <a:ext uri="{FF2B5EF4-FFF2-40B4-BE49-F238E27FC236}">
                <a16:creationId xmlns:a16="http://schemas.microsoft.com/office/drawing/2014/main" id="{A288E3F9-90EE-4634-9209-AFF783170A34}"/>
              </a:ext>
            </a:extLst>
          </p:cNvPr>
          <p:cNvSpPr txBox="1"/>
          <p:nvPr/>
        </p:nvSpPr>
        <p:spPr>
          <a:xfrm>
            <a:off x="3760427" y="9786206"/>
            <a:ext cx="721107" cy="161583"/>
          </a:xfrm>
          <a:prstGeom prst="rect">
            <a:avLst/>
          </a:prstGeom>
        </p:spPr>
        <p:txBody>
          <a:bodyPr vert="horz" wrap="square" lIns="0" tIns="0" rIns="0" bIns="0" rtlCol="0">
            <a:spAutoFit/>
          </a:bodyPr>
          <a:lstStyle/>
          <a:p>
            <a:pPr marL="12700" marR="5080" algn="ctr">
              <a:lnSpc>
                <a:spcPct val="100000"/>
              </a:lnSpc>
            </a:pPr>
            <a:r>
              <a:rPr lang="en-US" sz="1050" i="1" dirty="0">
                <a:latin typeface="Noto Sans" panose="020B0502040504020204" pitchFamily="34" charset="0"/>
                <a:ea typeface="Noto Sans" panose="020B0502040504020204" pitchFamily="34" charset="0"/>
                <a:cs typeface="Noto Sans" panose="020B0502040504020204" pitchFamily="34" charset="0"/>
              </a:rPr>
              <a:t>836 </a:t>
            </a:r>
            <a:r>
              <a:rPr lang="en-US" sz="1050" i="1" dirty="0" err="1">
                <a:latin typeface="Noto Sans" panose="020B0502040504020204" pitchFamily="34" charset="0"/>
                <a:ea typeface="Noto Sans" panose="020B0502040504020204" pitchFamily="34" charset="0"/>
                <a:cs typeface="Noto Sans" panose="020B0502040504020204" pitchFamily="34" charset="0"/>
              </a:rPr>
              <a:t>sqft</a:t>
            </a:r>
            <a:endParaRPr lang="en-US" sz="1050" i="1" dirty="0">
              <a:latin typeface="Noto Sans" panose="020B0502040504020204" pitchFamily="34" charset="0"/>
              <a:ea typeface="Noto Sans" panose="020B0502040504020204" pitchFamily="34" charset="0"/>
              <a:cs typeface="Noto Sans" panose="020B0502040504020204" pitchFamily="34" charset="0"/>
            </a:endParaRPr>
          </a:p>
        </p:txBody>
      </p:sp>
      <p:sp>
        <p:nvSpPr>
          <p:cNvPr id="37" name="object 11">
            <a:extLst>
              <a:ext uri="{FF2B5EF4-FFF2-40B4-BE49-F238E27FC236}">
                <a16:creationId xmlns:a16="http://schemas.microsoft.com/office/drawing/2014/main" id="{D4400B61-4B74-40A4-A0D5-3A97D9ADC4FE}"/>
              </a:ext>
            </a:extLst>
          </p:cNvPr>
          <p:cNvSpPr txBox="1"/>
          <p:nvPr/>
        </p:nvSpPr>
        <p:spPr>
          <a:xfrm>
            <a:off x="5609682" y="9802865"/>
            <a:ext cx="721107" cy="161583"/>
          </a:xfrm>
          <a:prstGeom prst="rect">
            <a:avLst/>
          </a:prstGeom>
        </p:spPr>
        <p:txBody>
          <a:bodyPr vert="horz" wrap="square" lIns="0" tIns="0" rIns="0" bIns="0" rtlCol="0">
            <a:spAutoFit/>
          </a:bodyPr>
          <a:lstStyle/>
          <a:p>
            <a:pPr marL="12700" marR="5080" algn="ctr">
              <a:lnSpc>
                <a:spcPct val="100000"/>
              </a:lnSpc>
            </a:pPr>
            <a:r>
              <a:rPr lang="en-US" sz="1050" i="1" dirty="0">
                <a:latin typeface="Noto Sans" panose="020B0502040504020204" pitchFamily="34" charset="0"/>
                <a:ea typeface="Noto Sans" panose="020B0502040504020204" pitchFamily="34" charset="0"/>
                <a:cs typeface="Noto Sans" panose="020B0502040504020204" pitchFamily="34" charset="0"/>
              </a:rPr>
              <a:t>Fireplace</a:t>
            </a:r>
          </a:p>
        </p:txBody>
      </p:sp>
      <p:sp>
        <p:nvSpPr>
          <p:cNvPr id="38" name="object 11">
            <a:extLst>
              <a:ext uri="{FF2B5EF4-FFF2-40B4-BE49-F238E27FC236}">
                <a16:creationId xmlns:a16="http://schemas.microsoft.com/office/drawing/2014/main" id="{071037D2-7702-46D2-A572-C4BED1CE91D9}"/>
              </a:ext>
            </a:extLst>
          </p:cNvPr>
          <p:cNvSpPr txBox="1"/>
          <p:nvPr/>
        </p:nvSpPr>
        <p:spPr>
          <a:xfrm>
            <a:off x="6596273" y="9802865"/>
            <a:ext cx="721107" cy="161583"/>
          </a:xfrm>
          <a:prstGeom prst="rect">
            <a:avLst/>
          </a:prstGeom>
        </p:spPr>
        <p:txBody>
          <a:bodyPr vert="horz" wrap="square" lIns="0" tIns="0" rIns="0" bIns="0" rtlCol="0">
            <a:spAutoFit/>
          </a:bodyPr>
          <a:lstStyle/>
          <a:p>
            <a:pPr marL="12700" marR="5080" algn="ctr">
              <a:lnSpc>
                <a:spcPct val="100000"/>
              </a:lnSpc>
            </a:pPr>
            <a:r>
              <a:rPr lang="en-US" sz="1050" i="1" dirty="0">
                <a:latin typeface="Noto Sans" panose="020B0502040504020204" pitchFamily="34" charset="0"/>
                <a:ea typeface="Noto Sans" panose="020B0502040504020204" pitchFamily="34" charset="0"/>
                <a:cs typeface="Noto Sans" panose="020B0502040504020204" pitchFamily="34" charset="0"/>
              </a:rPr>
              <a:t>Pet Friendly</a:t>
            </a:r>
          </a:p>
        </p:txBody>
      </p:sp>
    </p:spTree>
    <p:extLst>
      <p:ext uri="{BB962C8B-B14F-4D97-AF65-F5344CB8AC3E}">
        <p14:creationId xmlns:p14="http://schemas.microsoft.com/office/powerpoint/2010/main" val="40946563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D2FCA0-BCF5-41A5-B24E-12501D3AF375}"/>
              </a:ext>
            </a:extLst>
          </p:cNvPr>
          <p:cNvSpPr txBox="1"/>
          <p:nvPr/>
        </p:nvSpPr>
        <p:spPr>
          <a:xfrm>
            <a:off x="196850" y="434436"/>
            <a:ext cx="5257800" cy="646331"/>
          </a:xfrm>
          <a:prstGeom prst="rect">
            <a:avLst/>
          </a:prstGeom>
          <a:noFill/>
        </p:spPr>
        <p:txBody>
          <a:bodyPr wrap="square">
            <a:spAutoFit/>
          </a:bodyPr>
          <a:lstStyle/>
          <a:p>
            <a:pPr marL="42545">
              <a:lnSpc>
                <a:spcPct val="100000"/>
              </a:lnSpc>
            </a:pPr>
            <a:r>
              <a:rPr lang="en-IN" sz="3600" b="1" dirty="0">
                <a:solidFill>
                  <a:srgbClr val="1C3D05"/>
                </a:solidFill>
                <a:latin typeface="Raleway" panose="020B0503030101060003" pitchFamily="34" charset="0"/>
              </a:rPr>
              <a:t>Fact Sheet</a:t>
            </a:r>
            <a:endParaRPr lang="en-IN" sz="3600" b="1" dirty="0">
              <a:latin typeface="Raleway" panose="020B0503030101060003" pitchFamily="34" charset="0"/>
              <a:cs typeface="Arial"/>
            </a:endParaRPr>
          </a:p>
        </p:txBody>
      </p:sp>
      <p:graphicFrame>
        <p:nvGraphicFramePr>
          <p:cNvPr id="3" name="Table 3">
            <a:extLst>
              <a:ext uri="{FF2B5EF4-FFF2-40B4-BE49-F238E27FC236}">
                <a16:creationId xmlns:a16="http://schemas.microsoft.com/office/drawing/2014/main" id="{7FD13C12-4D06-44AB-A50C-7DE11B53F2C5}"/>
              </a:ext>
            </a:extLst>
          </p:cNvPr>
          <p:cNvGraphicFramePr>
            <a:graphicFrameLocks noGrp="1"/>
          </p:cNvGraphicFramePr>
          <p:nvPr>
            <p:extLst>
              <p:ext uri="{D42A27DB-BD31-4B8C-83A1-F6EECF244321}">
                <p14:modId xmlns:p14="http://schemas.microsoft.com/office/powerpoint/2010/main" val="3359252025"/>
              </p:ext>
            </p:extLst>
          </p:nvPr>
        </p:nvGraphicFramePr>
        <p:xfrm>
          <a:off x="299641" y="2248515"/>
          <a:ext cx="6781799" cy="4033234"/>
        </p:xfrm>
        <a:graphic>
          <a:graphicData uri="http://schemas.openxmlformats.org/drawingml/2006/table">
            <a:tbl>
              <a:tblPr firstRow="1" bandRow="1">
                <a:tableStyleId>{3B4B98B0-60AC-42C2-AFA5-B58CD77FA1E5}</a:tableStyleId>
              </a:tblPr>
              <a:tblGrid>
                <a:gridCol w="2106266">
                  <a:extLst>
                    <a:ext uri="{9D8B030D-6E8A-4147-A177-3AD203B41FA5}">
                      <a16:colId xmlns:a16="http://schemas.microsoft.com/office/drawing/2014/main" val="3660793436"/>
                    </a:ext>
                  </a:extLst>
                </a:gridCol>
                <a:gridCol w="870572">
                  <a:extLst>
                    <a:ext uri="{9D8B030D-6E8A-4147-A177-3AD203B41FA5}">
                      <a16:colId xmlns:a16="http://schemas.microsoft.com/office/drawing/2014/main" val="2818838964"/>
                    </a:ext>
                  </a:extLst>
                </a:gridCol>
                <a:gridCol w="898476">
                  <a:extLst>
                    <a:ext uri="{9D8B030D-6E8A-4147-A177-3AD203B41FA5}">
                      <a16:colId xmlns:a16="http://schemas.microsoft.com/office/drawing/2014/main" val="1517901087"/>
                    </a:ext>
                  </a:extLst>
                </a:gridCol>
                <a:gridCol w="872010">
                  <a:extLst>
                    <a:ext uri="{9D8B030D-6E8A-4147-A177-3AD203B41FA5}">
                      <a16:colId xmlns:a16="http://schemas.microsoft.com/office/drawing/2014/main" val="2628792593"/>
                    </a:ext>
                  </a:extLst>
                </a:gridCol>
                <a:gridCol w="792318">
                  <a:extLst>
                    <a:ext uri="{9D8B030D-6E8A-4147-A177-3AD203B41FA5}">
                      <a16:colId xmlns:a16="http://schemas.microsoft.com/office/drawing/2014/main" val="1354444416"/>
                    </a:ext>
                  </a:extLst>
                </a:gridCol>
                <a:gridCol w="1242157">
                  <a:extLst>
                    <a:ext uri="{9D8B030D-6E8A-4147-A177-3AD203B41FA5}">
                      <a16:colId xmlns:a16="http://schemas.microsoft.com/office/drawing/2014/main" val="204758405"/>
                    </a:ext>
                  </a:extLst>
                </a:gridCol>
              </a:tblGrid>
              <a:tr h="611758">
                <a:tc>
                  <a:txBody>
                    <a:bodyPr/>
                    <a:lstStyle/>
                    <a:p>
                      <a:r>
                        <a:rPr lang="en-US" sz="1600" dirty="0">
                          <a:latin typeface="Noto Sans" panose="020B0502040504020204" pitchFamily="34" charset="0"/>
                          <a:ea typeface="Noto Sans" panose="020B0502040504020204" pitchFamily="34" charset="0"/>
                          <a:cs typeface="Noto Sans" panose="020B0502040504020204" pitchFamily="34" charset="0"/>
                        </a:rPr>
                        <a:t>Category</a:t>
                      </a:r>
                      <a:endParaRPr lang="en-IN" sz="1600" dirty="0">
                        <a:latin typeface="Noto Sans" panose="020B0502040504020204" pitchFamily="34" charset="0"/>
                        <a:ea typeface="Noto Sans" panose="020B0502040504020204" pitchFamily="34" charset="0"/>
                        <a:cs typeface="Noto Sans" panose="020B0502040504020204" pitchFamily="34" charset="0"/>
                      </a:endParaRPr>
                    </a:p>
                  </a:txBody>
                  <a:tcPr/>
                </a:tc>
                <a:tc>
                  <a:txBody>
                    <a:bodyPr/>
                    <a:lstStyle/>
                    <a:p>
                      <a:pPr algn="ctr"/>
                      <a:r>
                        <a:rPr lang="en-US" sz="1600" dirty="0">
                          <a:latin typeface="Noto Sans" panose="020B0502040504020204" pitchFamily="34" charset="0"/>
                          <a:ea typeface="Noto Sans" panose="020B0502040504020204" pitchFamily="34" charset="0"/>
                          <a:cs typeface="Noto Sans" panose="020B0502040504020204" pitchFamily="34" charset="0"/>
                        </a:rPr>
                        <a:t>EP</a:t>
                      </a:r>
                      <a:endParaRPr lang="en-IN" sz="1600" dirty="0">
                        <a:latin typeface="Noto Sans" panose="020B0502040504020204" pitchFamily="34" charset="0"/>
                        <a:ea typeface="Noto Sans" panose="020B0502040504020204" pitchFamily="34" charset="0"/>
                        <a:cs typeface="Noto Sans" panose="020B0502040504020204" pitchFamily="34" charset="0"/>
                      </a:endParaRPr>
                    </a:p>
                  </a:txBody>
                  <a:tcPr/>
                </a:tc>
                <a:tc>
                  <a:txBody>
                    <a:bodyPr/>
                    <a:lstStyle/>
                    <a:p>
                      <a:pPr algn="ctr"/>
                      <a:r>
                        <a:rPr lang="en-US" sz="1600" dirty="0">
                          <a:latin typeface="Noto Sans" panose="020B0502040504020204" pitchFamily="34" charset="0"/>
                          <a:ea typeface="Noto Sans" panose="020B0502040504020204" pitchFamily="34" charset="0"/>
                          <a:cs typeface="Noto Sans" panose="020B0502040504020204" pitchFamily="34" charset="0"/>
                        </a:rPr>
                        <a:t>CP</a:t>
                      </a:r>
                      <a:endParaRPr lang="en-IN" sz="1600" dirty="0">
                        <a:latin typeface="Noto Sans" panose="020B0502040504020204" pitchFamily="34" charset="0"/>
                        <a:ea typeface="Noto Sans" panose="020B0502040504020204" pitchFamily="34" charset="0"/>
                        <a:cs typeface="Noto Sans" panose="020B0502040504020204" pitchFamily="34" charset="0"/>
                      </a:endParaRPr>
                    </a:p>
                  </a:txBody>
                  <a:tcPr/>
                </a:tc>
                <a:tc>
                  <a:txBody>
                    <a:bodyPr/>
                    <a:lstStyle/>
                    <a:p>
                      <a:pPr algn="ctr"/>
                      <a:r>
                        <a:rPr lang="en-US" sz="1600" dirty="0">
                          <a:latin typeface="Noto Sans" panose="020B0502040504020204" pitchFamily="34" charset="0"/>
                          <a:ea typeface="Noto Sans" panose="020B0502040504020204" pitchFamily="34" charset="0"/>
                          <a:cs typeface="Noto Sans" panose="020B0502040504020204" pitchFamily="34" charset="0"/>
                        </a:rPr>
                        <a:t>MAP</a:t>
                      </a:r>
                      <a:endParaRPr lang="en-IN" sz="1600" dirty="0">
                        <a:latin typeface="Noto Sans" panose="020B0502040504020204" pitchFamily="34" charset="0"/>
                        <a:ea typeface="Noto Sans" panose="020B0502040504020204" pitchFamily="34" charset="0"/>
                        <a:cs typeface="Noto Sans" panose="020B0502040504020204" pitchFamily="34" charset="0"/>
                      </a:endParaRPr>
                    </a:p>
                  </a:txBody>
                  <a:tcPr/>
                </a:tc>
                <a:tc>
                  <a:txBody>
                    <a:bodyPr/>
                    <a:lstStyle/>
                    <a:p>
                      <a:pPr algn="ctr"/>
                      <a:r>
                        <a:rPr lang="en-US" sz="1600" dirty="0">
                          <a:latin typeface="Noto Sans" panose="020B0502040504020204" pitchFamily="34" charset="0"/>
                          <a:ea typeface="Noto Sans" panose="020B0502040504020204" pitchFamily="34" charset="0"/>
                          <a:cs typeface="Noto Sans" panose="020B0502040504020204" pitchFamily="34" charset="0"/>
                        </a:rPr>
                        <a:t>Pax</a:t>
                      </a:r>
                      <a:endParaRPr lang="en-IN" sz="1600" dirty="0">
                        <a:latin typeface="Noto Sans" panose="020B0502040504020204" pitchFamily="34" charset="0"/>
                        <a:ea typeface="Noto Sans" panose="020B0502040504020204" pitchFamily="34" charset="0"/>
                        <a:cs typeface="Noto Sans" panose="020B0502040504020204" pitchFamily="34" charset="0"/>
                      </a:endParaRPr>
                    </a:p>
                  </a:txBody>
                  <a:tcPr/>
                </a:tc>
                <a:tc>
                  <a:txBody>
                    <a:bodyPr/>
                    <a:lstStyle/>
                    <a:p>
                      <a:pPr algn="ctr"/>
                      <a:r>
                        <a:rPr lang="en-US" sz="1600" dirty="0">
                          <a:latin typeface="Noto Sans" panose="020B0502040504020204" pitchFamily="34" charset="0"/>
                          <a:ea typeface="Noto Sans" panose="020B0502040504020204" pitchFamily="34" charset="0"/>
                          <a:cs typeface="Noto Sans" panose="020B0502040504020204" pitchFamily="34" charset="0"/>
                        </a:rPr>
                        <a:t>Inventory</a:t>
                      </a:r>
                      <a:endParaRPr lang="en-IN" sz="1600" dirty="0">
                        <a:latin typeface="Noto Sans" panose="020B0502040504020204" pitchFamily="34" charset="0"/>
                        <a:ea typeface="Noto Sans" panose="020B0502040504020204" pitchFamily="34" charset="0"/>
                        <a:cs typeface="Noto Sans" panose="020B0502040504020204" pitchFamily="34" charset="0"/>
                      </a:endParaRPr>
                    </a:p>
                  </a:txBody>
                  <a:tcPr/>
                </a:tc>
                <a:extLst>
                  <a:ext uri="{0D108BD9-81ED-4DB2-BD59-A6C34878D82A}">
                    <a16:rowId xmlns:a16="http://schemas.microsoft.com/office/drawing/2014/main" val="1050315375"/>
                  </a:ext>
                </a:extLst>
              </a:tr>
              <a:tr h="380164">
                <a:tc>
                  <a:txBody>
                    <a:bodyPr/>
                    <a:lstStyle/>
                    <a:p>
                      <a:pPr algn="l" fontAlgn="ctr"/>
                      <a:r>
                        <a:rPr lang="en-IN" sz="1600" b="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Superior</a:t>
                      </a:r>
                      <a:endParaRPr lang="en-IN" sz="16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endParaRPr>
                    </a:p>
                  </a:txBody>
                  <a:tcPr marL="4763" marR="4763" marT="4763" marB="0" anchor="ctr"/>
                </a:tc>
                <a:tc>
                  <a:txBody>
                    <a:bodyPr/>
                    <a:lstStyle/>
                    <a:p>
                      <a:pPr algn="ctr" fontAlgn="b"/>
                      <a:r>
                        <a:rPr lang="en-IN" sz="1600" b="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₹5,400</a:t>
                      </a:r>
                      <a:endParaRPr lang="en-IN" sz="16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endParaRPr>
                    </a:p>
                  </a:txBody>
                  <a:tcPr marL="4763" marR="4763" marT="4763" marB="0" anchor="b"/>
                </a:tc>
                <a:tc>
                  <a:txBody>
                    <a:bodyPr/>
                    <a:lstStyle/>
                    <a:p>
                      <a:pPr algn="ctr" fontAlgn="b"/>
                      <a:r>
                        <a:rPr lang="en-IN" sz="1600" b="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₹6,240</a:t>
                      </a:r>
                      <a:endParaRPr lang="en-IN" sz="16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endParaRPr>
                    </a:p>
                  </a:txBody>
                  <a:tcPr marL="4763" marR="4763" marT="4763" marB="0" anchor="b"/>
                </a:tc>
                <a:tc>
                  <a:txBody>
                    <a:bodyPr/>
                    <a:lstStyle/>
                    <a:p>
                      <a:pPr algn="ctr" fontAlgn="b"/>
                      <a:r>
                        <a:rPr lang="en-IN" sz="1600" b="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₹7,560</a:t>
                      </a:r>
                      <a:endParaRPr lang="en-IN" sz="16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endParaRPr>
                    </a:p>
                  </a:txBody>
                  <a:tcPr marL="4763" marR="4763" marT="4763" marB="0" anchor="b"/>
                </a:tc>
                <a:tc>
                  <a:txBody>
                    <a:bodyPr/>
                    <a:lstStyle/>
                    <a:p>
                      <a:pPr algn="ctr"/>
                      <a:r>
                        <a:rPr lang="en-US" sz="1600" dirty="0">
                          <a:latin typeface="Noto Sans" panose="020B0502040504020204" pitchFamily="34" charset="0"/>
                          <a:ea typeface="Noto Sans" panose="020B0502040504020204" pitchFamily="34" charset="0"/>
                          <a:cs typeface="Noto Sans" panose="020B0502040504020204" pitchFamily="34" charset="0"/>
                        </a:rPr>
                        <a:t>2</a:t>
                      </a:r>
                      <a:endParaRPr lang="en-IN" sz="1600" dirty="0">
                        <a:latin typeface="Noto Sans" panose="020B0502040504020204" pitchFamily="34" charset="0"/>
                        <a:ea typeface="Noto Sans" panose="020B0502040504020204" pitchFamily="34" charset="0"/>
                        <a:cs typeface="Noto Sans" panose="020B0502040504020204" pitchFamily="34" charset="0"/>
                      </a:endParaRPr>
                    </a:p>
                  </a:txBody>
                  <a:tcPr/>
                </a:tc>
                <a:tc>
                  <a:txBody>
                    <a:bodyPr/>
                    <a:lstStyle/>
                    <a:p>
                      <a:pPr algn="ctr" fontAlgn="b"/>
                      <a:r>
                        <a:rPr lang="en-IN" sz="1600" b="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a:t>
                      </a:r>
                      <a:endParaRPr lang="en-IN" sz="16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endParaRPr>
                    </a:p>
                  </a:txBody>
                  <a:tcPr marL="4763" marR="4763" marT="4763" marB="0" anchor="b"/>
                </a:tc>
                <a:extLst>
                  <a:ext uri="{0D108BD9-81ED-4DB2-BD59-A6C34878D82A}">
                    <a16:rowId xmlns:a16="http://schemas.microsoft.com/office/drawing/2014/main" val="1291660446"/>
                  </a:ext>
                </a:extLst>
              </a:tr>
              <a:tr h="380164">
                <a:tc>
                  <a:txBody>
                    <a:bodyPr/>
                    <a:lstStyle/>
                    <a:p>
                      <a:pPr algn="l" fontAlgn="ctr"/>
                      <a:r>
                        <a:rPr lang="en-IN" sz="1600" b="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Imperial</a:t>
                      </a:r>
                      <a:endParaRPr lang="en-IN" sz="16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endParaRPr>
                    </a:p>
                  </a:txBody>
                  <a:tcPr marL="4763" marR="4763" marT="4763" marB="0" anchor="ctr"/>
                </a:tc>
                <a:tc>
                  <a:txBody>
                    <a:bodyPr/>
                    <a:lstStyle/>
                    <a:p>
                      <a:pPr algn="ctr" fontAlgn="b"/>
                      <a:r>
                        <a:rPr lang="en-IN" sz="1600" b="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₹6,000</a:t>
                      </a:r>
                      <a:endParaRPr lang="en-IN" sz="16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endParaRPr>
                    </a:p>
                  </a:txBody>
                  <a:tcPr marL="4763" marR="4763" marT="4763" marB="0" anchor="b"/>
                </a:tc>
                <a:tc>
                  <a:txBody>
                    <a:bodyPr/>
                    <a:lstStyle/>
                    <a:p>
                      <a:pPr algn="ctr" fontAlgn="b"/>
                      <a:r>
                        <a:rPr lang="en-IN" sz="1600" b="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₹6,840</a:t>
                      </a:r>
                      <a:endParaRPr lang="en-IN" sz="16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endParaRPr>
                    </a:p>
                  </a:txBody>
                  <a:tcPr marL="4763" marR="4763" marT="4763" marB="0" anchor="b"/>
                </a:tc>
                <a:tc>
                  <a:txBody>
                    <a:bodyPr/>
                    <a:lstStyle/>
                    <a:p>
                      <a:pPr algn="ctr" fontAlgn="b"/>
                      <a:r>
                        <a:rPr lang="en-IN" sz="1600" b="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₹7,940</a:t>
                      </a:r>
                      <a:endParaRPr lang="en-IN" sz="16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endParaRPr>
                    </a:p>
                  </a:txBody>
                  <a:tcPr marL="4763" marR="4763" marT="4763" marB="0" anchor="b"/>
                </a:tc>
                <a:tc>
                  <a:txBody>
                    <a:bodyPr/>
                    <a:lstStyle/>
                    <a:p>
                      <a:pPr algn="ctr"/>
                      <a:r>
                        <a:rPr lang="en-US" sz="1600" dirty="0">
                          <a:latin typeface="Noto Sans" panose="020B0502040504020204" pitchFamily="34" charset="0"/>
                          <a:ea typeface="Noto Sans" panose="020B0502040504020204" pitchFamily="34" charset="0"/>
                          <a:cs typeface="Noto Sans" panose="020B0502040504020204" pitchFamily="34" charset="0"/>
                        </a:rPr>
                        <a:t>2</a:t>
                      </a:r>
                      <a:endParaRPr lang="en-IN" sz="1600" dirty="0">
                        <a:latin typeface="Noto Sans" panose="020B0502040504020204" pitchFamily="34" charset="0"/>
                        <a:ea typeface="Noto Sans" panose="020B0502040504020204" pitchFamily="34" charset="0"/>
                        <a:cs typeface="Noto Sans" panose="020B0502040504020204" pitchFamily="34" charset="0"/>
                      </a:endParaRPr>
                    </a:p>
                  </a:txBody>
                  <a:tcPr/>
                </a:tc>
                <a:tc>
                  <a:txBody>
                    <a:bodyPr/>
                    <a:lstStyle/>
                    <a:p>
                      <a:pPr algn="ctr" fontAlgn="b"/>
                      <a:r>
                        <a:rPr lang="en-IN" sz="1600" b="0" u="none" strike="noStrike">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a:t>
                      </a:r>
                      <a:endParaRPr lang="en-IN" sz="1600" b="0" i="0" u="none" strike="noStrike">
                        <a:solidFill>
                          <a:srgbClr val="000000"/>
                        </a:solidFill>
                        <a:effectLst/>
                        <a:latin typeface="Noto Sans" panose="020B0502040504020204" pitchFamily="34" charset="0"/>
                        <a:ea typeface="Noto Sans" panose="020B0502040504020204" pitchFamily="34" charset="0"/>
                        <a:cs typeface="Noto Sans" panose="020B0502040504020204" pitchFamily="34" charset="0"/>
                      </a:endParaRPr>
                    </a:p>
                  </a:txBody>
                  <a:tcPr marL="4763" marR="4763" marT="4763" marB="0" anchor="b"/>
                </a:tc>
                <a:extLst>
                  <a:ext uri="{0D108BD9-81ED-4DB2-BD59-A6C34878D82A}">
                    <a16:rowId xmlns:a16="http://schemas.microsoft.com/office/drawing/2014/main" val="2135700892"/>
                  </a:ext>
                </a:extLst>
              </a:tr>
              <a:tr h="380164">
                <a:tc>
                  <a:txBody>
                    <a:bodyPr/>
                    <a:lstStyle/>
                    <a:p>
                      <a:pPr algn="l" fontAlgn="ctr"/>
                      <a:r>
                        <a:rPr lang="en-IN" sz="1600" b="0" u="none" strike="noStrike">
                          <a:solidFill>
                            <a:srgbClr val="000000"/>
                          </a:solidFill>
                          <a:effectLst/>
                          <a:latin typeface="Noto Sans" panose="020B0502040504020204" pitchFamily="34" charset="0"/>
                          <a:ea typeface="Noto Sans" panose="020B0502040504020204" pitchFamily="34" charset="0"/>
                          <a:cs typeface="Noto Sans" panose="020B0502040504020204" pitchFamily="34" charset="0"/>
                        </a:rPr>
                        <a:t>Executive</a:t>
                      </a:r>
                      <a:endParaRPr lang="en-IN" sz="1600" b="0" i="0" u="none" strike="noStrike">
                        <a:solidFill>
                          <a:srgbClr val="000000"/>
                        </a:solidFill>
                        <a:effectLst/>
                        <a:latin typeface="Noto Sans" panose="020B0502040504020204" pitchFamily="34" charset="0"/>
                        <a:ea typeface="Noto Sans" panose="020B0502040504020204" pitchFamily="34" charset="0"/>
                        <a:cs typeface="Noto Sans" panose="020B0502040504020204" pitchFamily="34" charset="0"/>
                      </a:endParaRPr>
                    </a:p>
                  </a:txBody>
                  <a:tcPr marL="4763" marR="4763" marT="4763" marB="0" anchor="ctr"/>
                </a:tc>
                <a:tc>
                  <a:txBody>
                    <a:bodyPr/>
                    <a:lstStyle/>
                    <a:p>
                      <a:pPr algn="ctr" fontAlgn="b"/>
                      <a:r>
                        <a:rPr lang="en-IN" sz="1600" b="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₹7,200</a:t>
                      </a:r>
                      <a:endParaRPr lang="en-IN" sz="16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endParaRPr>
                    </a:p>
                  </a:txBody>
                  <a:tcPr marL="4763" marR="4763" marT="4763" marB="0" anchor="b"/>
                </a:tc>
                <a:tc>
                  <a:txBody>
                    <a:bodyPr/>
                    <a:lstStyle/>
                    <a:p>
                      <a:pPr algn="ctr" fontAlgn="b"/>
                      <a:r>
                        <a:rPr lang="en-IN" sz="1200" b="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a:t>
                      </a:r>
                      <a:r>
                        <a:rPr lang="en-IN" sz="1600" b="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8,040</a:t>
                      </a:r>
                      <a:endParaRPr lang="en-IN" sz="12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endParaRPr>
                    </a:p>
                  </a:txBody>
                  <a:tcPr marL="4763" marR="4763" marT="4763" marB="0" anchor="b"/>
                </a:tc>
                <a:tc>
                  <a:txBody>
                    <a:bodyPr/>
                    <a:lstStyle/>
                    <a:p>
                      <a:pPr algn="ctr" fontAlgn="b"/>
                      <a:r>
                        <a:rPr lang="en-IN" sz="1600" b="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₹9,140</a:t>
                      </a:r>
                      <a:endParaRPr lang="en-IN" sz="16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endParaRPr>
                    </a:p>
                  </a:txBody>
                  <a:tcPr marL="4763" marR="4763" marT="4763" marB="0" anchor="b"/>
                </a:tc>
                <a:tc>
                  <a:txBody>
                    <a:bodyPr/>
                    <a:lstStyle/>
                    <a:p>
                      <a:pPr algn="ctr"/>
                      <a:r>
                        <a:rPr lang="en-US" sz="1600" dirty="0">
                          <a:latin typeface="Noto Sans" panose="020B0502040504020204" pitchFamily="34" charset="0"/>
                          <a:ea typeface="Noto Sans" panose="020B0502040504020204" pitchFamily="34" charset="0"/>
                          <a:cs typeface="Noto Sans" panose="020B0502040504020204" pitchFamily="34" charset="0"/>
                        </a:rPr>
                        <a:t>2</a:t>
                      </a:r>
                      <a:endParaRPr lang="en-IN" sz="1600" dirty="0">
                        <a:latin typeface="Noto Sans" panose="020B0502040504020204" pitchFamily="34" charset="0"/>
                        <a:ea typeface="Noto Sans" panose="020B0502040504020204" pitchFamily="34" charset="0"/>
                        <a:cs typeface="Noto Sans" panose="020B0502040504020204" pitchFamily="34" charset="0"/>
                      </a:endParaRPr>
                    </a:p>
                  </a:txBody>
                  <a:tcPr/>
                </a:tc>
                <a:tc>
                  <a:txBody>
                    <a:bodyPr/>
                    <a:lstStyle/>
                    <a:p>
                      <a:pPr algn="ctr" fontAlgn="b"/>
                      <a:r>
                        <a:rPr lang="en-US" sz="1600" b="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endParaRPr lang="en-IN" sz="16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endParaRPr>
                    </a:p>
                  </a:txBody>
                  <a:tcPr marL="4763" marR="4763" marT="4763" marB="0" anchor="b"/>
                </a:tc>
                <a:extLst>
                  <a:ext uri="{0D108BD9-81ED-4DB2-BD59-A6C34878D82A}">
                    <a16:rowId xmlns:a16="http://schemas.microsoft.com/office/drawing/2014/main" val="3537123799"/>
                  </a:ext>
                </a:extLst>
              </a:tr>
              <a:tr h="380164">
                <a:tc>
                  <a:txBody>
                    <a:bodyPr/>
                    <a:lstStyle/>
                    <a:p>
                      <a:pPr algn="l" fontAlgn="ctr"/>
                      <a:r>
                        <a:rPr lang="en-IN" sz="1600" b="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Family Suite</a:t>
                      </a:r>
                      <a:endParaRPr lang="en-IN" sz="16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endParaRPr>
                    </a:p>
                  </a:txBody>
                  <a:tcPr marL="4763" marR="4763" marT="4763" marB="0" anchor="ctr"/>
                </a:tc>
                <a:tc>
                  <a:txBody>
                    <a:bodyPr/>
                    <a:lstStyle/>
                    <a:p>
                      <a:pPr algn="ctr" fontAlgn="b"/>
                      <a:r>
                        <a:rPr lang="en-IN" sz="1600" b="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₹7,800</a:t>
                      </a:r>
                      <a:endParaRPr lang="en-IN" sz="16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endParaRPr>
                    </a:p>
                  </a:txBody>
                  <a:tcPr marL="4763" marR="4763" marT="4763" marB="0" anchor="b"/>
                </a:tc>
                <a:tc>
                  <a:txBody>
                    <a:bodyPr/>
                    <a:lstStyle/>
                    <a:p>
                      <a:pPr algn="ctr" fontAlgn="b"/>
                      <a:r>
                        <a:rPr lang="en-IN" sz="1600" b="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₹8,640</a:t>
                      </a:r>
                      <a:endParaRPr lang="en-IN" sz="16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endParaRPr>
                    </a:p>
                  </a:txBody>
                  <a:tcPr marL="4763" marR="4763" marT="4763" marB="0" anchor="b"/>
                </a:tc>
                <a:tc>
                  <a:txBody>
                    <a:bodyPr/>
                    <a:lstStyle/>
                    <a:p>
                      <a:pPr algn="ctr" fontAlgn="b"/>
                      <a:r>
                        <a:rPr lang="en-IN" sz="1600" b="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₹9,740</a:t>
                      </a:r>
                      <a:endParaRPr lang="en-IN" sz="16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endParaRPr>
                    </a:p>
                  </a:txBody>
                  <a:tcPr marL="4763" marR="4763" marT="4763" marB="0" anchor="b"/>
                </a:tc>
                <a:tc>
                  <a:txBody>
                    <a:bodyPr/>
                    <a:lstStyle/>
                    <a:p>
                      <a:pPr algn="ctr"/>
                      <a:r>
                        <a:rPr lang="en-US" sz="1600" dirty="0">
                          <a:latin typeface="Noto Sans" panose="020B0502040504020204" pitchFamily="34" charset="0"/>
                          <a:ea typeface="Noto Sans" panose="020B0502040504020204" pitchFamily="34" charset="0"/>
                          <a:cs typeface="Noto Sans" panose="020B0502040504020204" pitchFamily="34" charset="0"/>
                        </a:rPr>
                        <a:t>2</a:t>
                      </a:r>
                      <a:endParaRPr lang="en-IN" sz="1600" dirty="0">
                        <a:latin typeface="Noto Sans" panose="020B0502040504020204" pitchFamily="34" charset="0"/>
                        <a:ea typeface="Noto Sans" panose="020B0502040504020204" pitchFamily="34" charset="0"/>
                        <a:cs typeface="Noto Sans" panose="020B0502040504020204" pitchFamily="34" charset="0"/>
                      </a:endParaRPr>
                    </a:p>
                  </a:txBody>
                  <a:tcPr/>
                </a:tc>
                <a:tc>
                  <a:txBody>
                    <a:bodyPr/>
                    <a:lstStyle/>
                    <a:p>
                      <a:pPr algn="ctr" fontAlgn="b"/>
                      <a:r>
                        <a:rPr lang="en-US" sz="1600" b="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endParaRPr lang="en-IN" sz="16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endParaRPr>
                    </a:p>
                  </a:txBody>
                  <a:tcPr marL="4763" marR="4763" marT="4763" marB="0" anchor="b"/>
                </a:tc>
                <a:extLst>
                  <a:ext uri="{0D108BD9-81ED-4DB2-BD59-A6C34878D82A}">
                    <a16:rowId xmlns:a16="http://schemas.microsoft.com/office/drawing/2014/main" val="887958001"/>
                  </a:ext>
                </a:extLst>
              </a:tr>
              <a:tr h="380164">
                <a:tc>
                  <a:txBody>
                    <a:bodyPr/>
                    <a:lstStyle/>
                    <a:p>
                      <a:pPr algn="l" fontAlgn="ctr"/>
                      <a:r>
                        <a:rPr lang="en-IN" sz="1600" b="0" u="none" strike="noStrike">
                          <a:solidFill>
                            <a:srgbClr val="000000"/>
                          </a:solidFill>
                          <a:effectLst/>
                          <a:latin typeface="Noto Sans" panose="020B0502040504020204" pitchFamily="34" charset="0"/>
                          <a:ea typeface="Noto Sans" panose="020B0502040504020204" pitchFamily="34" charset="0"/>
                          <a:cs typeface="Noto Sans" panose="020B0502040504020204" pitchFamily="34" charset="0"/>
                        </a:rPr>
                        <a:t>Garden Cottages</a:t>
                      </a:r>
                      <a:endParaRPr lang="en-IN" sz="1600" b="0" i="0" u="none" strike="noStrike">
                        <a:solidFill>
                          <a:srgbClr val="000000"/>
                        </a:solidFill>
                        <a:effectLst/>
                        <a:latin typeface="Noto Sans" panose="020B0502040504020204" pitchFamily="34" charset="0"/>
                        <a:ea typeface="Noto Sans" panose="020B0502040504020204" pitchFamily="34" charset="0"/>
                        <a:cs typeface="Noto Sans" panose="020B0502040504020204" pitchFamily="34" charset="0"/>
                      </a:endParaRPr>
                    </a:p>
                  </a:txBody>
                  <a:tcPr marL="4763" marR="4763" marT="4763" marB="0" anchor="ctr"/>
                </a:tc>
                <a:tc>
                  <a:txBody>
                    <a:bodyPr/>
                    <a:lstStyle/>
                    <a:p>
                      <a:pPr algn="ctr" fontAlgn="b"/>
                      <a:r>
                        <a:rPr lang="en-IN" sz="1600" b="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₹8,400</a:t>
                      </a:r>
                      <a:endParaRPr lang="en-IN" sz="16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endParaRPr>
                    </a:p>
                  </a:txBody>
                  <a:tcPr marL="4763" marR="4763" marT="4763" marB="0" anchor="b"/>
                </a:tc>
                <a:tc>
                  <a:txBody>
                    <a:bodyPr/>
                    <a:lstStyle/>
                    <a:p>
                      <a:pPr algn="ctr" fontAlgn="b"/>
                      <a:r>
                        <a:rPr lang="en-IN" sz="1600" b="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₹9,240</a:t>
                      </a:r>
                      <a:endParaRPr lang="en-IN" sz="16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endParaRPr>
                    </a:p>
                  </a:txBody>
                  <a:tcPr marL="4763" marR="4763" marT="4763" marB="0" anchor="b"/>
                </a:tc>
                <a:tc>
                  <a:txBody>
                    <a:bodyPr/>
                    <a:lstStyle/>
                    <a:p>
                      <a:pPr algn="ctr" fontAlgn="b"/>
                      <a:r>
                        <a:rPr lang="en-IN" sz="1600" b="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₹10,340</a:t>
                      </a:r>
                      <a:endParaRPr lang="en-IN" sz="16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endParaRPr>
                    </a:p>
                  </a:txBody>
                  <a:tcPr marL="4763" marR="4763" marT="4763" marB="0" anchor="b"/>
                </a:tc>
                <a:tc>
                  <a:txBody>
                    <a:bodyPr/>
                    <a:lstStyle/>
                    <a:p>
                      <a:pPr algn="ctr"/>
                      <a:r>
                        <a:rPr lang="en-US" sz="1600" dirty="0">
                          <a:latin typeface="Noto Sans" panose="020B0502040504020204" pitchFamily="34" charset="0"/>
                          <a:ea typeface="Noto Sans" panose="020B0502040504020204" pitchFamily="34" charset="0"/>
                          <a:cs typeface="Noto Sans" panose="020B0502040504020204" pitchFamily="34" charset="0"/>
                        </a:rPr>
                        <a:t>2</a:t>
                      </a:r>
                      <a:endParaRPr lang="en-IN" sz="1600" dirty="0">
                        <a:latin typeface="Noto Sans" panose="020B0502040504020204" pitchFamily="34" charset="0"/>
                        <a:ea typeface="Noto Sans" panose="020B0502040504020204" pitchFamily="34" charset="0"/>
                        <a:cs typeface="Noto Sans" panose="020B0502040504020204" pitchFamily="34" charset="0"/>
                      </a:endParaRPr>
                    </a:p>
                  </a:txBody>
                  <a:tcPr/>
                </a:tc>
                <a:tc>
                  <a:txBody>
                    <a:bodyPr/>
                    <a:lstStyle/>
                    <a:p>
                      <a:pPr algn="ctr" fontAlgn="b"/>
                      <a:r>
                        <a:rPr lang="en-US" sz="1600" b="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3</a:t>
                      </a:r>
                      <a:endParaRPr lang="en-IN" sz="16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endParaRPr>
                    </a:p>
                  </a:txBody>
                  <a:tcPr marL="4763" marR="4763" marT="4763" marB="0" anchor="b"/>
                </a:tc>
                <a:extLst>
                  <a:ext uri="{0D108BD9-81ED-4DB2-BD59-A6C34878D82A}">
                    <a16:rowId xmlns:a16="http://schemas.microsoft.com/office/drawing/2014/main" val="942393363"/>
                  </a:ext>
                </a:extLst>
              </a:tr>
              <a:tr h="380164">
                <a:tc>
                  <a:txBody>
                    <a:bodyPr/>
                    <a:lstStyle/>
                    <a:p>
                      <a:pPr algn="l" fontAlgn="ctr"/>
                      <a:r>
                        <a:rPr lang="en-IN" sz="1600" b="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Family Suite -Duplex</a:t>
                      </a:r>
                      <a:endParaRPr lang="en-IN" sz="16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endParaRPr>
                    </a:p>
                  </a:txBody>
                  <a:tcPr marL="4763" marR="4763" marT="4763" marB="0" anchor="ctr"/>
                </a:tc>
                <a:tc>
                  <a:txBody>
                    <a:bodyPr/>
                    <a:lstStyle/>
                    <a:p>
                      <a:pPr algn="ctr" fontAlgn="b"/>
                      <a:r>
                        <a:rPr lang="en-IN" sz="1600" b="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₹10,800</a:t>
                      </a:r>
                      <a:endParaRPr lang="en-IN" sz="16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endParaRPr>
                    </a:p>
                  </a:txBody>
                  <a:tcPr marL="4763" marR="4763" marT="4763" marB="0" anchor="b"/>
                </a:tc>
                <a:tc>
                  <a:txBody>
                    <a:bodyPr/>
                    <a:lstStyle/>
                    <a:p>
                      <a:pPr algn="ctr" fontAlgn="b"/>
                      <a:r>
                        <a:rPr lang="en-IN" sz="1600" b="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₹12,480</a:t>
                      </a:r>
                      <a:endParaRPr lang="en-IN" sz="16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endParaRPr>
                    </a:p>
                  </a:txBody>
                  <a:tcPr marL="4763" marR="4763" marT="4763" marB="0" anchor="b"/>
                </a:tc>
                <a:tc>
                  <a:txBody>
                    <a:bodyPr/>
                    <a:lstStyle/>
                    <a:p>
                      <a:pPr algn="ctr" fontAlgn="b"/>
                      <a:r>
                        <a:rPr lang="en-IN" sz="1600" b="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₹14,680</a:t>
                      </a:r>
                      <a:endParaRPr lang="en-IN" sz="16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endParaRPr>
                    </a:p>
                  </a:txBody>
                  <a:tcPr marL="4763" marR="4763" marT="4763" marB="0" anchor="b"/>
                </a:tc>
                <a:tc>
                  <a:txBody>
                    <a:bodyPr/>
                    <a:lstStyle/>
                    <a:p>
                      <a:pPr algn="ctr"/>
                      <a:r>
                        <a:rPr lang="en-US" sz="1600" dirty="0">
                          <a:latin typeface="Noto Sans" panose="020B0502040504020204" pitchFamily="34" charset="0"/>
                          <a:ea typeface="Noto Sans" panose="020B0502040504020204" pitchFamily="34" charset="0"/>
                          <a:cs typeface="Noto Sans" panose="020B0502040504020204" pitchFamily="34" charset="0"/>
                        </a:rPr>
                        <a:t>4</a:t>
                      </a:r>
                      <a:endParaRPr lang="en-IN" sz="1600" dirty="0">
                        <a:latin typeface="Noto Sans" panose="020B0502040504020204" pitchFamily="34" charset="0"/>
                        <a:ea typeface="Noto Sans" panose="020B0502040504020204" pitchFamily="34" charset="0"/>
                        <a:cs typeface="Noto Sans" panose="020B0502040504020204" pitchFamily="34" charset="0"/>
                      </a:endParaRPr>
                    </a:p>
                  </a:txBody>
                  <a:tcPr/>
                </a:tc>
                <a:tc>
                  <a:txBody>
                    <a:bodyPr/>
                    <a:lstStyle/>
                    <a:p>
                      <a:pPr algn="ctr" fontAlgn="b"/>
                      <a:r>
                        <a:rPr lang="en-US" sz="1600" b="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a:t>
                      </a:r>
                      <a:endParaRPr lang="en-IN" sz="16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endParaRPr>
                    </a:p>
                  </a:txBody>
                  <a:tcPr marL="4763" marR="4763" marT="4763" marB="0" anchor="b"/>
                </a:tc>
                <a:extLst>
                  <a:ext uri="{0D108BD9-81ED-4DB2-BD59-A6C34878D82A}">
                    <a16:rowId xmlns:a16="http://schemas.microsoft.com/office/drawing/2014/main" val="3864744844"/>
                  </a:ext>
                </a:extLst>
              </a:tr>
              <a:tr h="380164">
                <a:tc>
                  <a:txBody>
                    <a:bodyPr/>
                    <a:lstStyle/>
                    <a:p>
                      <a:pPr algn="l" fontAlgn="ctr"/>
                      <a:r>
                        <a:rPr lang="en-IN" sz="1600" b="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Tala Suites</a:t>
                      </a:r>
                      <a:endParaRPr lang="en-IN" sz="16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endParaRPr>
                    </a:p>
                  </a:txBody>
                  <a:tcPr marL="4763" marR="4763" marT="4763" marB="0" anchor="ctr"/>
                </a:tc>
                <a:tc>
                  <a:txBody>
                    <a:bodyPr/>
                    <a:lstStyle/>
                    <a:p>
                      <a:pPr algn="ctr" fontAlgn="b"/>
                      <a:r>
                        <a:rPr lang="en-IN" sz="1600" b="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₹8,400</a:t>
                      </a:r>
                      <a:endParaRPr lang="en-IN" sz="16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endParaRPr>
                    </a:p>
                  </a:txBody>
                  <a:tcPr marL="4763" marR="4763" marT="4763" marB="0" anchor="b"/>
                </a:tc>
                <a:tc>
                  <a:txBody>
                    <a:bodyPr/>
                    <a:lstStyle/>
                    <a:p>
                      <a:pPr algn="ctr" fontAlgn="b"/>
                      <a:r>
                        <a:rPr lang="en-IN" sz="1600" b="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₹10,080</a:t>
                      </a:r>
                      <a:endParaRPr lang="en-IN" sz="16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endParaRPr>
                    </a:p>
                  </a:txBody>
                  <a:tcPr marL="4763" marR="4763" marT="4763" marB="0" anchor="b"/>
                </a:tc>
                <a:tc>
                  <a:txBody>
                    <a:bodyPr/>
                    <a:lstStyle/>
                    <a:p>
                      <a:pPr algn="ctr" fontAlgn="b"/>
                      <a:r>
                        <a:rPr lang="en-IN" sz="1600" b="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₹12,280</a:t>
                      </a:r>
                      <a:endParaRPr lang="en-IN" sz="16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endParaRPr>
                    </a:p>
                  </a:txBody>
                  <a:tcPr marL="4763" marR="4763" marT="4763" marB="0" anchor="b"/>
                </a:tc>
                <a:tc>
                  <a:txBody>
                    <a:bodyPr/>
                    <a:lstStyle/>
                    <a:p>
                      <a:pPr algn="ctr"/>
                      <a:r>
                        <a:rPr lang="en-US" sz="1600" dirty="0">
                          <a:latin typeface="Noto Sans" panose="020B0502040504020204" pitchFamily="34" charset="0"/>
                          <a:ea typeface="Noto Sans" panose="020B0502040504020204" pitchFamily="34" charset="0"/>
                          <a:cs typeface="Noto Sans" panose="020B0502040504020204" pitchFamily="34" charset="0"/>
                        </a:rPr>
                        <a:t>4</a:t>
                      </a:r>
                      <a:endParaRPr lang="en-IN" sz="1600" dirty="0">
                        <a:latin typeface="Noto Sans" panose="020B0502040504020204" pitchFamily="34" charset="0"/>
                        <a:ea typeface="Noto Sans" panose="020B0502040504020204" pitchFamily="34" charset="0"/>
                        <a:cs typeface="Noto Sans" panose="020B0502040504020204" pitchFamily="34" charset="0"/>
                      </a:endParaRPr>
                    </a:p>
                  </a:txBody>
                  <a:tcPr/>
                </a:tc>
                <a:tc>
                  <a:txBody>
                    <a:bodyPr/>
                    <a:lstStyle/>
                    <a:p>
                      <a:pPr algn="ctr" fontAlgn="b"/>
                      <a:r>
                        <a:rPr lang="en-US" sz="1600" b="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5</a:t>
                      </a:r>
                      <a:endParaRPr lang="en-IN" sz="16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endParaRPr>
                    </a:p>
                  </a:txBody>
                  <a:tcPr marL="4763" marR="4763" marT="4763" marB="0" anchor="b"/>
                </a:tc>
                <a:extLst>
                  <a:ext uri="{0D108BD9-81ED-4DB2-BD59-A6C34878D82A}">
                    <a16:rowId xmlns:a16="http://schemas.microsoft.com/office/drawing/2014/main" val="3906630479"/>
                  </a:ext>
                </a:extLst>
              </a:tr>
              <a:tr h="380164">
                <a:tc>
                  <a:txBody>
                    <a:bodyPr/>
                    <a:lstStyle/>
                    <a:p>
                      <a:pPr algn="l" fontAlgn="ctr"/>
                      <a:r>
                        <a:rPr lang="en-IN" sz="1600" b="0" u="none" strike="noStrike">
                          <a:solidFill>
                            <a:srgbClr val="000000"/>
                          </a:solidFill>
                          <a:effectLst/>
                          <a:latin typeface="Noto Sans" panose="020B0502040504020204" pitchFamily="34" charset="0"/>
                          <a:ea typeface="Noto Sans" panose="020B0502040504020204" pitchFamily="34" charset="0"/>
                          <a:cs typeface="Noto Sans" panose="020B0502040504020204" pitchFamily="34" charset="0"/>
                        </a:rPr>
                        <a:t>Kathkuni Cottages</a:t>
                      </a:r>
                      <a:endParaRPr lang="en-IN" sz="1600" b="0" i="0" u="none" strike="noStrike">
                        <a:solidFill>
                          <a:srgbClr val="000000"/>
                        </a:solidFill>
                        <a:effectLst/>
                        <a:latin typeface="Noto Sans" panose="020B0502040504020204" pitchFamily="34" charset="0"/>
                        <a:ea typeface="Noto Sans" panose="020B0502040504020204" pitchFamily="34" charset="0"/>
                        <a:cs typeface="Noto Sans" panose="020B0502040504020204" pitchFamily="34" charset="0"/>
                      </a:endParaRPr>
                    </a:p>
                  </a:txBody>
                  <a:tcPr marL="4763" marR="4763" marT="4763" marB="0" anchor="ctr"/>
                </a:tc>
                <a:tc>
                  <a:txBody>
                    <a:bodyPr/>
                    <a:lstStyle/>
                    <a:p>
                      <a:pPr algn="ctr" fontAlgn="b"/>
                      <a:r>
                        <a:rPr lang="en-IN" sz="1600" b="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₹9,600</a:t>
                      </a:r>
                      <a:endParaRPr lang="en-IN" sz="16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endParaRPr>
                    </a:p>
                  </a:txBody>
                  <a:tcPr marL="4763" marR="4763" marT="4763" marB="0" anchor="b"/>
                </a:tc>
                <a:tc>
                  <a:txBody>
                    <a:bodyPr/>
                    <a:lstStyle/>
                    <a:p>
                      <a:pPr algn="ctr" fontAlgn="b"/>
                      <a:r>
                        <a:rPr lang="en-IN" sz="1600" b="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₹11,280</a:t>
                      </a:r>
                      <a:endParaRPr lang="en-IN" sz="16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endParaRPr>
                    </a:p>
                  </a:txBody>
                  <a:tcPr marL="4763" marR="4763" marT="4763" marB="0" anchor="b"/>
                </a:tc>
                <a:tc>
                  <a:txBody>
                    <a:bodyPr/>
                    <a:lstStyle/>
                    <a:p>
                      <a:pPr algn="ctr" fontAlgn="b"/>
                      <a:r>
                        <a:rPr lang="en-IN" sz="1600" b="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₹13,480</a:t>
                      </a:r>
                      <a:endParaRPr lang="en-IN" sz="16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endParaRPr>
                    </a:p>
                  </a:txBody>
                  <a:tcPr marL="4763" marR="4763" marT="4763" marB="0" anchor="b"/>
                </a:tc>
                <a:tc>
                  <a:txBody>
                    <a:bodyPr/>
                    <a:lstStyle/>
                    <a:p>
                      <a:pPr algn="ctr"/>
                      <a:r>
                        <a:rPr lang="en-US" sz="1600" dirty="0">
                          <a:latin typeface="Noto Sans" panose="020B0502040504020204" pitchFamily="34" charset="0"/>
                          <a:ea typeface="Noto Sans" panose="020B0502040504020204" pitchFamily="34" charset="0"/>
                          <a:cs typeface="Noto Sans" panose="020B0502040504020204" pitchFamily="34" charset="0"/>
                        </a:rPr>
                        <a:t>4</a:t>
                      </a:r>
                      <a:endParaRPr lang="en-IN" sz="1600" dirty="0">
                        <a:latin typeface="Noto Sans" panose="020B0502040504020204" pitchFamily="34" charset="0"/>
                        <a:ea typeface="Noto Sans" panose="020B0502040504020204" pitchFamily="34" charset="0"/>
                        <a:cs typeface="Noto Sans" panose="020B0502040504020204" pitchFamily="34" charset="0"/>
                      </a:endParaRPr>
                    </a:p>
                  </a:txBody>
                  <a:tcPr/>
                </a:tc>
                <a:tc>
                  <a:txBody>
                    <a:bodyPr/>
                    <a:lstStyle/>
                    <a:p>
                      <a:pPr algn="ctr" fontAlgn="b"/>
                      <a:r>
                        <a:rPr lang="en-US" sz="1600" b="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endParaRPr lang="en-IN" sz="16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endParaRPr>
                    </a:p>
                  </a:txBody>
                  <a:tcPr marL="4763" marR="4763" marT="4763" marB="0" anchor="b"/>
                </a:tc>
                <a:extLst>
                  <a:ext uri="{0D108BD9-81ED-4DB2-BD59-A6C34878D82A}">
                    <a16:rowId xmlns:a16="http://schemas.microsoft.com/office/drawing/2014/main" val="2297347096"/>
                  </a:ext>
                </a:extLst>
              </a:tr>
              <a:tr h="380164">
                <a:tc>
                  <a:txBody>
                    <a:bodyPr/>
                    <a:lstStyle/>
                    <a:p>
                      <a:pPr algn="l" fontAlgn="ctr"/>
                      <a:r>
                        <a:rPr lang="en-IN" sz="1600" b="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Heritage Cottages</a:t>
                      </a:r>
                      <a:endParaRPr lang="en-IN" sz="16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endParaRPr>
                    </a:p>
                  </a:txBody>
                  <a:tcPr marL="4763" marR="4763" marT="4763" marB="0" anchor="ctr"/>
                </a:tc>
                <a:tc>
                  <a:txBody>
                    <a:bodyPr/>
                    <a:lstStyle/>
                    <a:p>
                      <a:pPr algn="ctr" fontAlgn="b"/>
                      <a:r>
                        <a:rPr lang="en-IN" sz="1600" b="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₹18,000</a:t>
                      </a:r>
                      <a:endParaRPr lang="en-IN" sz="16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endParaRPr>
                    </a:p>
                  </a:txBody>
                  <a:tcPr marL="4763" marR="4763" marT="4763" marB="0" anchor="b"/>
                </a:tc>
                <a:tc>
                  <a:txBody>
                    <a:bodyPr/>
                    <a:lstStyle/>
                    <a:p>
                      <a:pPr algn="ctr" fontAlgn="b"/>
                      <a:r>
                        <a:rPr lang="en-IN" sz="1600" b="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₹19,680</a:t>
                      </a:r>
                      <a:endParaRPr lang="en-IN" sz="16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endParaRPr>
                    </a:p>
                  </a:txBody>
                  <a:tcPr marL="4763" marR="4763" marT="4763" marB="0" anchor="b"/>
                </a:tc>
                <a:tc>
                  <a:txBody>
                    <a:bodyPr/>
                    <a:lstStyle/>
                    <a:p>
                      <a:pPr algn="ctr" fontAlgn="b"/>
                      <a:r>
                        <a:rPr lang="en-IN" sz="1600" b="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₹21,390</a:t>
                      </a:r>
                      <a:endParaRPr lang="en-IN" sz="16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endParaRPr>
                    </a:p>
                  </a:txBody>
                  <a:tcPr marL="4763" marR="4763" marT="4763" marB="0" anchor="b"/>
                </a:tc>
                <a:tc>
                  <a:txBody>
                    <a:bodyPr/>
                    <a:lstStyle/>
                    <a:p>
                      <a:pPr algn="ctr"/>
                      <a:r>
                        <a:rPr lang="en-US" sz="1600" dirty="0">
                          <a:latin typeface="Noto Sans" panose="020B0502040504020204" pitchFamily="34" charset="0"/>
                          <a:ea typeface="Noto Sans" panose="020B0502040504020204" pitchFamily="34" charset="0"/>
                          <a:cs typeface="Noto Sans" panose="020B0502040504020204" pitchFamily="34" charset="0"/>
                        </a:rPr>
                        <a:t>4</a:t>
                      </a:r>
                      <a:endParaRPr lang="en-IN" sz="1600" dirty="0">
                        <a:latin typeface="Noto Sans" panose="020B0502040504020204" pitchFamily="34" charset="0"/>
                        <a:ea typeface="Noto Sans" panose="020B0502040504020204" pitchFamily="34" charset="0"/>
                        <a:cs typeface="Noto Sans" panose="020B0502040504020204" pitchFamily="34" charset="0"/>
                      </a:endParaRPr>
                    </a:p>
                  </a:txBody>
                  <a:tcPr/>
                </a:tc>
                <a:tc>
                  <a:txBody>
                    <a:bodyPr/>
                    <a:lstStyle/>
                    <a:p>
                      <a:pPr algn="ctr" fontAlgn="b"/>
                      <a:r>
                        <a:rPr lang="en-US" sz="1600" b="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4</a:t>
                      </a:r>
                      <a:endParaRPr lang="en-IN" sz="1600" b="0" i="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endParaRPr>
                    </a:p>
                  </a:txBody>
                  <a:tcPr marL="4763" marR="4763" marT="4763" marB="0" anchor="b"/>
                </a:tc>
                <a:extLst>
                  <a:ext uri="{0D108BD9-81ED-4DB2-BD59-A6C34878D82A}">
                    <a16:rowId xmlns:a16="http://schemas.microsoft.com/office/drawing/2014/main" val="3354189499"/>
                  </a:ext>
                </a:extLst>
              </a:tr>
            </a:tbl>
          </a:graphicData>
        </a:graphic>
      </p:graphicFrame>
      <p:sp>
        <p:nvSpPr>
          <p:cNvPr id="6" name="object 11">
            <a:extLst>
              <a:ext uri="{FF2B5EF4-FFF2-40B4-BE49-F238E27FC236}">
                <a16:creationId xmlns:a16="http://schemas.microsoft.com/office/drawing/2014/main" id="{F1FAC7C6-FB29-42F4-A080-F6437F43D4A9}"/>
              </a:ext>
            </a:extLst>
          </p:cNvPr>
          <p:cNvSpPr txBox="1"/>
          <p:nvPr/>
        </p:nvSpPr>
        <p:spPr>
          <a:xfrm>
            <a:off x="271538" y="7613888"/>
            <a:ext cx="5942402" cy="830997"/>
          </a:xfrm>
          <a:prstGeom prst="rect">
            <a:avLst/>
          </a:prstGeom>
        </p:spPr>
        <p:txBody>
          <a:bodyPr vert="horz" wrap="square" lIns="0" tIns="0" rIns="0" bIns="0" rtlCol="0">
            <a:spAutoFit/>
          </a:bodyPr>
          <a:lstStyle/>
          <a:p>
            <a:pPr marL="12700" marR="5080">
              <a:lnSpc>
                <a:spcPct val="100000"/>
              </a:lnSpc>
            </a:pPr>
            <a:r>
              <a:rPr lang="en-US" b="1" dirty="0">
                <a:latin typeface="Noto Sans" panose="020B0502040504020204" pitchFamily="34" charset="0"/>
                <a:ea typeface="Noto Sans" panose="020B0502040504020204" pitchFamily="34" charset="0"/>
                <a:cs typeface="Noto Sans" panose="020B0502040504020204" pitchFamily="34" charset="0"/>
              </a:rPr>
              <a:t>Cancellation Policy</a:t>
            </a:r>
          </a:p>
          <a:p>
            <a:pPr marL="12700" marR="5080">
              <a:lnSpc>
                <a:spcPct val="100000"/>
              </a:lnSpc>
            </a:pPr>
            <a:r>
              <a:rPr lang="en-US" dirty="0">
                <a:latin typeface="Noto Sans" panose="020B0502040504020204" pitchFamily="34" charset="0"/>
                <a:ea typeface="Noto Sans" panose="020B0502040504020204" pitchFamily="34" charset="0"/>
                <a:cs typeface="Noto Sans" panose="020B0502040504020204" pitchFamily="34" charset="0"/>
              </a:rPr>
              <a:t>Refundable if cancelled ten days before check-in, less 10% service charges</a:t>
            </a:r>
          </a:p>
        </p:txBody>
      </p:sp>
      <p:graphicFrame>
        <p:nvGraphicFramePr>
          <p:cNvPr id="9" name="Table 9">
            <a:extLst>
              <a:ext uri="{FF2B5EF4-FFF2-40B4-BE49-F238E27FC236}">
                <a16:creationId xmlns:a16="http://schemas.microsoft.com/office/drawing/2014/main" id="{447394FD-421D-49B2-ACBB-329EDBF4A6A6}"/>
              </a:ext>
            </a:extLst>
          </p:cNvPr>
          <p:cNvGraphicFramePr>
            <a:graphicFrameLocks noGrp="1"/>
          </p:cNvGraphicFramePr>
          <p:nvPr>
            <p:extLst>
              <p:ext uri="{D42A27DB-BD31-4B8C-83A1-F6EECF244321}">
                <p14:modId xmlns:p14="http://schemas.microsoft.com/office/powerpoint/2010/main" val="3818941702"/>
              </p:ext>
            </p:extLst>
          </p:nvPr>
        </p:nvGraphicFramePr>
        <p:xfrm>
          <a:off x="306917" y="9080500"/>
          <a:ext cx="4233333" cy="1097280"/>
        </p:xfrm>
        <a:graphic>
          <a:graphicData uri="http://schemas.openxmlformats.org/drawingml/2006/table">
            <a:tbl>
              <a:tblPr firstRow="1" bandRow="1">
                <a:tableStyleId>{3B4B98B0-60AC-42C2-AFA5-B58CD77FA1E5}</a:tableStyleId>
              </a:tblPr>
              <a:tblGrid>
                <a:gridCol w="1411111">
                  <a:extLst>
                    <a:ext uri="{9D8B030D-6E8A-4147-A177-3AD203B41FA5}">
                      <a16:colId xmlns:a16="http://schemas.microsoft.com/office/drawing/2014/main" val="136027395"/>
                    </a:ext>
                  </a:extLst>
                </a:gridCol>
                <a:gridCol w="1411111">
                  <a:extLst>
                    <a:ext uri="{9D8B030D-6E8A-4147-A177-3AD203B41FA5}">
                      <a16:colId xmlns:a16="http://schemas.microsoft.com/office/drawing/2014/main" val="3096959780"/>
                    </a:ext>
                  </a:extLst>
                </a:gridCol>
                <a:gridCol w="1411111">
                  <a:extLst>
                    <a:ext uri="{9D8B030D-6E8A-4147-A177-3AD203B41FA5}">
                      <a16:colId xmlns:a16="http://schemas.microsoft.com/office/drawing/2014/main" val="3316969032"/>
                    </a:ext>
                  </a:extLst>
                </a:gridCol>
              </a:tblGrid>
              <a:tr h="185420">
                <a:tc>
                  <a:txBody>
                    <a:bodyPr/>
                    <a:lstStyle/>
                    <a:p>
                      <a:r>
                        <a:rPr lang="en-US" sz="1200" dirty="0">
                          <a:latin typeface="Noto Sans" panose="020B0502040504020204" pitchFamily="34" charset="0"/>
                          <a:ea typeface="Noto Sans" panose="020B0502040504020204" pitchFamily="34" charset="0"/>
                          <a:cs typeface="Noto Sans" panose="020B0502040504020204" pitchFamily="34" charset="0"/>
                        </a:rPr>
                        <a:t>Extra Person</a:t>
                      </a:r>
                      <a:endParaRPr lang="en-IN" sz="1200" dirty="0">
                        <a:latin typeface="Noto Sans" panose="020B0502040504020204" pitchFamily="34" charset="0"/>
                        <a:ea typeface="Noto Sans" panose="020B0502040504020204" pitchFamily="34" charset="0"/>
                        <a:cs typeface="Noto Sans" panose="020B0502040504020204" pitchFamily="34" charset="0"/>
                      </a:endParaRPr>
                    </a:p>
                  </a:txBody>
                  <a:tcPr/>
                </a:tc>
                <a:tc>
                  <a:txBody>
                    <a:bodyPr/>
                    <a:lstStyle/>
                    <a:p>
                      <a:r>
                        <a:rPr lang="en-US" sz="1200" dirty="0">
                          <a:latin typeface="Noto Sans" panose="020B0502040504020204" pitchFamily="34" charset="0"/>
                          <a:ea typeface="Noto Sans" panose="020B0502040504020204" pitchFamily="34" charset="0"/>
                          <a:cs typeface="Noto Sans" panose="020B0502040504020204" pitchFamily="34" charset="0"/>
                        </a:rPr>
                        <a:t>Adult</a:t>
                      </a:r>
                      <a:endParaRPr lang="en-IN" sz="1200" dirty="0">
                        <a:latin typeface="Noto Sans" panose="020B0502040504020204" pitchFamily="34" charset="0"/>
                        <a:ea typeface="Noto Sans" panose="020B0502040504020204" pitchFamily="34" charset="0"/>
                        <a:cs typeface="Noto Sans" panose="020B0502040504020204" pitchFamily="34" charset="0"/>
                      </a:endParaRPr>
                    </a:p>
                  </a:txBody>
                  <a:tcPr/>
                </a:tc>
                <a:tc>
                  <a:txBody>
                    <a:bodyPr/>
                    <a:lstStyle/>
                    <a:p>
                      <a:r>
                        <a:rPr lang="en-US" sz="1200" dirty="0">
                          <a:latin typeface="Noto Sans" panose="020B0502040504020204" pitchFamily="34" charset="0"/>
                          <a:ea typeface="Noto Sans" panose="020B0502040504020204" pitchFamily="34" charset="0"/>
                          <a:cs typeface="Noto Sans" panose="020B0502040504020204" pitchFamily="34" charset="0"/>
                        </a:rPr>
                        <a:t>Child &lt;10</a:t>
                      </a:r>
                      <a:endParaRPr lang="en-IN" sz="1200" dirty="0">
                        <a:latin typeface="Noto Sans" panose="020B0502040504020204" pitchFamily="34" charset="0"/>
                        <a:ea typeface="Noto Sans" panose="020B0502040504020204" pitchFamily="34" charset="0"/>
                        <a:cs typeface="Noto Sans" panose="020B0502040504020204" pitchFamily="34" charset="0"/>
                      </a:endParaRPr>
                    </a:p>
                  </a:txBody>
                  <a:tcPr/>
                </a:tc>
                <a:extLst>
                  <a:ext uri="{0D108BD9-81ED-4DB2-BD59-A6C34878D82A}">
                    <a16:rowId xmlns:a16="http://schemas.microsoft.com/office/drawing/2014/main" val="2205183570"/>
                  </a:ext>
                </a:extLst>
              </a:tr>
              <a:tr h="185420">
                <a:tc>
                  <a:txBody>
                    <a:bodyPr/>
                    <a:lstStyle/>
                    <a:p>
                      <a:r>
                        <a:rPr lang="en-US" sz="1200" dirty="0">
                          <a:latin typeface="Noto Sans" panose="020B0502040504020204" pitchFamily="34" charset="0"/>
                          <a:ea typeface="Noto Sans" panose="020B0502040504020204" pitchFamily="34" charset="0"/>
                          <a:cs typeface="Noto Sans" panose="020B0502040504020204" pitchFamily="34" charset="0"/>
                        </a:rPr>
                        <a:t>EP</a:t>
                      </a:r>
                      <a:endParaRPr lang="en-IN" sz="1200" dirty="0">
                        <a:latin typeface="Noto Sans" panose="020B0502040504020204" pitchFamily="34" charset="0"/>
                        <a:ea typeface="Noto Sans" panose="020B0502040504020204" pitchFamily="34" charset="0"/>
                        <a:cs typeface="Noto Sans" panose="020B0502040504020204" pitchFamily="34" charset="0"/>
                      </a:endParaRPr>
                    </a:p>
                  </a:txBody>
                  <a:tcPr/>
                </a:tc>
                <a:tc>
                  <a:txBody>
                    <a:bodyPr/>
                    <a:lstStyle/>
                    <a:p>
                      <a:r>
                        <a:rPr lang="en-IN" sz="1200" b="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a:t>
                      </a:r>
                      <a:r>
                        <a:rPr lang="en-US" sz="1200" b="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1,500</a:t>
                      </a:r>
                      <a:endParaRPr lang="en-IN" sz="1200" dirty="0">
                        <a:latin typeface="Noto Sans" panose="020B0502040504020204" pitchFamily="34" charset="0"/>
                        <a:ea typeface="Noto Sans" panose="020B0502040504020204" pitchFamily="34" charset="0"/>
                        <a:cs typeface="Noto Sans" panose="020B0502040504020204" pitchFamily="34" charset="0"/>
                      </a:endParaRPr>
                    </a:p>
                  </a:txBody>
                  <a:tcPr/>
                </a:tc>
                <a:tc>
                  <a:txBody>
                    <a:bodyPr/>
                    <a:lstStyle/>
                    <a:p>
                      <a:r>
                        <a:rPr lang="en-IN" sz="1200" b="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a:t>
                      </a:r>
                      <a:r>
                        <a:rPr lang="en-US" sz="1200" b="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105</a:t>
                      </a:r>
                      <a:r>
                        <a:rPr lang="en-US" sz="1200" dirty="0">
                          <a:latin typeface="Noto Sans" panose="020B0502040504020204" pitchFamily="34" charset="0"/>
                          <a:ea typeface="Noto Sans" panose="020B0502040504020204" pitchFamily="34" charset="0"/>
                          <a:cs typeface="Noto Sans" panose="020B0502040504020204" pitchFamily="34" charset="0"/>
                        </a:rPr>
                        <a:t>0</a:t>
                      </a:r>
                      <a:endParaRPr lang="en-IN" sz="1200" dirty="0">
                        <a:latin typeface="Noto Sans" panose="020B0502040504020204" pitchFamily="34" charset="0"/>
                        <a:ea typeface="Noto Sans" panose="020B0502040504020204" pitchFamily="34" charset="0"/>
                        <a:cs typeface="Noto Sans" panose="020B0502040504020204" pitchFamily="34" charset="0"/>
                      </a:endParaRPr>
                    </a:p>
                  </a:txBody>
                  <a:tcPr/>
                </a:tc>
                <a:extLst>
                  <a:ext uri="{0D108BD9-81ED-4DB2-BD59-A6C34878D82A}">
                    <a16:rowId xmlns:a16="http://schemas.microsoft.com/office/drawing/2014/main" val="2520761849"/>
                  </a:ext>
                </a:extLst>
              </a:tr>
              <a:tr h="185420">
                <a:tc>
                  <a:txBody>
                    <a:bodyPr/>
                    <a:lstStyle/>
                    <a:p>
                      <a:r>
                        <a:rPr lang="en-US" sz="1200" dirty="0">
                          <a:latin typeface="Noto Sans" panose="020B0502040504020204" pitchFamily="34" charset="0"/>
                          <a:ea typeface="Noto Sans" panose="020B0502040504020204" pitchFamily="34" charset="0"/>
                          <a:cs typeface="Noto Sans" panose="020B0502040504020204" pitchFamily="34" charset="0"/>
                        </a:rPr>
                        <a:t>CP</a:t>
                      </a:r>
                      <a:endParaRPr lang="en-IN" sz="1200" dirty="0">
                        <a:latin typeface="Noto Sans" panose="020B0502040504020204" pitchFamily="34" charset="0"/>
                        <a:ea typeface="Noto Sans" panose="020B0502040504020204" pitchFamily="34" charset="0"/>
                        <a:cs typeface="Noto Sans" panose="020B0502040504020204" pitchFamily="34" charset="0"/>
                      </a:endParaRPr>
                    </a:p>
                  </a:txBody>
                  <a:tcPr/>
                </a:tc>
                <a:tc>
                  <a:txBody>
                    <a:bodyPr/>
                    <a:lstStyle/>
                    <a:p>
                      <a:r>
                        <a:rPr lang="en-IN" sz="1200" b="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a:t>
                      </a:r>
                      <a:r>
                        <a:rPr lang="en-US" sz="1200" dirty="0">
                          <a:latin typeface="Noto Sans" panose="020B0502040504020204" pitchFamily="34" charset="0"/>
                          <a:ea typeface="Noto Sans" panose="020B0502040504020204" pitchFamily="34" charset="0"/>
                          <a:cs typeface="Noto Sans" panose="020B0502040504020204" pitchFamily="34" charset="0"/>
                        </a:rPr>
                        <a:t>1,850</a:t>
                      </a:r>
                      <a:endParaRPr lang="en-IN" sz="1200" dirty="0">
                        <a:latin typeface="Noto Sans" panose="020B0502040504020204" pitchFamily="34" charset="0"/>
                        <a:ea typeface="Noto Sans" panose="020B0502040504020204" pitchFamily="34" charset="0"/>
                        <a:cs typeface="Noto Sans" panose="020B0502040504020204" pitchFamily="34" charset="0"/>
                      </a:endParaRPr>
                    </a:p>
                  </a:txBody>
                  <a:tcPr/>
                </a:tc>
                <a:tc>
                  <a:txBody>
                    <a:bodyPr/>
                    <a:lstStyle/>
                    <a:p>
                      <a:r>
                        <a:rPr lang="en-IN" sz="1200" b="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a:t>
                      </a:r>
                      <a:r>
                        <a:rPr lang="en-US" sz="1200" b="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1,30</a:t>
                      </a:r>
                      <a:r>
                        <a:rPr lang="en-US" sz="1200" dirty="0">
                          <a:latin typeface="Noto Sans" panose="020B0502040504020204" pitchFamily="34" charset="0"/>
                          <a:ea typeface="Noto Sans" panose="020B0502040504020204" pitchFamily="34" charset="0"/>
                          <a:cs typeface="Noto Sans" panose="020B0502040504020204" pitchFamily="34" charset="0"/>
                        </a:rPr>
                        <a:t>0</a:t>
                      </a:r>
                      <a:endParaRPr lang="en-IN" sz="1200" dirty="0">
                        <a:latin typeface="Noto Sans" panose="020B0502040504020204" pitchFamily="34" charset="0"/>
                        <a:ea typeface="Noto Sans" panose="020B0502040504020204" pitchFamily="34" charset="0"/>
                        <a:cs typeface="Noto Sans" panose="020B0502040504020204" pitchFamily="34" charset="0"/>
                      </a:endParaRPr>
                    </a:p>
                  </a:txBody>
                  <a:tcPr/>
                </a:tc>
                <a:extLst>
                  <a:ext uri="{0D108BD9-81ED-4DB2-BD59-A6C34878D82A}">
                    <a16:rowId xmlns:a16="http://schemas.microsoft.com/office/drawing/2014/main" val="3593142479"/>
                  </a:ext>
                </a:extLst>
              </a:tr>
              <a:tr h="185420">
                <a:tc>
                  <a:txBody>
                    <a:bodyPr/>
                    <a:lstStyle/>
                    <a:p>
                      <a:r>
                        <a:rPr lang="en-US" sz="1200" dirty="0">
                          <a:latin typeface="Noto Sans" panose="020B0502040504020204" pitchFamily="34" charset="0"/>
                          <a:ea typeface="Noto Sans" panose="020B0502040504020204" pitchFamily="34" charset="0"/>
                          <a:cs typeface="Noto Sans" panose="020B0502040504020204" pitchFamily="34" charset="0"/>
                        </a:rPr>
                        <a:t>MAP</a:t>
                      </a:r>
                      <a:endParaRPr lang="en-IN" sz="1200" dirty="0">
                        <a:latin typeface="Noto Sans" panose="020B0502040504020204" pitchFamily="34" charset="0"/>
                        <a:ea typeface="Noto Sans" panose="020B0502040504020204" pitchFamily="34" charset="0"/>
                        <a:cs typeface="Noto Sans" panose="020B0502040504020204" pitchFamily="34" charset="0"/>
                      </a:endParaRPr>
                    </a:p>
                  </a:txBody>
                  <a:tcPr/>
                </a:tc>
                <a:tc>
                  <a:txBody>
                    <a:bodyPr/>
                    <a:lstStyle/>
                    <a:p>
                      <a:r>
                        <a:rPr lang="en-IN" sz="1200" b="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a:t>
                      </a:r>
                      <a:r>
                        <a:rPr lang="en-US" sz="1200" b="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2,20</a:t>
                      </a:r>
                      <a:r>
                        <a:rPr lang="en-US" sz="1200" dirty="0">
                          <a:latin typeface="Noto Sans" panose="020B0502040504020204" pitchFamily="34" charset="0"/>
                          <a:ea typeface="Noto Sans" panose="020B0502040504020204" pitchFamily="34" charset="0"/>
                          <a:cs typeface="Noto Sans" panose="020B0502040504020204" pitchFamily="34" charset="0"/>
                        </a:rPr>
                        <a:t>0</a:t>
                      </a:r>
                      <a:endParaRPr lang="en-IN" sz="1200" dirty="0">
                        <a:latin typeface="Noto Sans" panose="020B0502040504020204" pitchFamily="34" charset="0"/>
                        <a:ea typeface="Noto Sans" panose="020B0502040504020204" pitchFamily="34" charset="0"/>
                        <a:cs typeface="Noto Sans" panose="020B0502040504020204" pitchFamily="34" charset="0"/>
                      </a:endParaRPr>
                    </a:p>
                  </a:txBody>
                  <a:tcPr/>
                </a:tc>
                <a:tc>
                  <a:txBody>
                    <a:bodyPr/>
                    <a:lstStyle/>
                    <a:p>
                      <a:r>
                        <a:rPr lang="en-IN" sz="1200" b="0" u="none" strike="noStrike"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a:t>
                      </a:r>
                      <a:r>
                        <a:rPr lang="en-US" sz="1200" dirty="0">
                          <a:latin typeface="Noto Sans" panose="020B0502040504020204" pitchFamily="34" charset="0"/>
                          <a:ea typeface="Noto Sans" panose="020B0502040504020204" pitchFamily="34" charset="0"/>
                          <a:cs typeface="Noto Sans" panose="020B0502040504020204" pitchFamily="34" charset="0"/>
                        </a:rPr>
                        <a:t>1,600</a:t>
                      </a:r>
                      <a:endParaRPr lang="en-IN" sz="1200" dirty="0">
                        <a:latin typeface="Noto Sans" panose="020B0502040504020204" pitchFamily="34" charset="0"/>
                        <a:ea typeface="Noto Sans" panose="020B0502040504020204" pitchFamily="34" charset="0"/>
                        <a:cs typeface="Noto Sans" panose="020B0502040504020204" pitchFamily="34" charset="0"/>
                      </a:endParaRPr>
                    </a:p>
                  </a:txBody>
                  <a:tcPr/>
                </a:tc>
                <a:extLst>
                  <a:ext uri="{0D108BD9-81ED-4DB2-BD59-A6C34878D82A}">
                    <a16:rowId xmlns:a16="http://schemas.microsoft.com/office/drawing/2014/main" val="908628787"/>
                  </a:ext>
                </a:extLst>
              </a:tr>
            </a:tbl>
          </a:graphicData>
        </a:graphic>
      </p:graphicFrame>
      <p:sp>
        <p:nvSpPr>
          <p:cNvPr id="10" name="TextBox 9">
            <a:extLst>
              <a:ext uri="{FF2B5EF4-FFF2-40B4-BE49-F238E27FC236}">
                <a16:creationId xmlns:a16="http://schemas.microsoft.com/office/drawing/2014/main" id="{5B3A8773-F320-4434-B91C-905BE3010A60}"/>
              </a:ext>
            </a:extLst>
          </p:cNvPr>
          <p:cNvSpPr txBox="1"/>
          <p:nvPr/>
        </p:nvSpPr>
        <p:spPr>
          <a:xfrm>
            <a:off x="306916" y="1234159"/>
            <a:ext cx="5681133" cy="830997"/>
          </a:xfrm>
          <a:prstGeom prst="rect">
            <a:avLst/>
          </a:prstGeom>
          <a:noFill/>
        </p:spPr>
        <p:txBody>
          <a:bodyPr wrap="square">
            <a:spAutoFit/>
          </a:bodyPr>
          <a:lstStyle/>
          <a:p>
            <a:pPr marL="42545">
              <a:lnSpc>
                <a:spcPct val="100000"/>
              </a:lnSpc>
            </a:pPr>
            <a:r>
              <a:rPr lang="en-IN" sz="2400" b="1" dirty="0">
                <a:solidFill>
                  <a:srgbClr val="1C3D05"/>
                </a:solidFill>
                <a:latin typeface="Raleway" panose="020B0503030101060003" pitchFamily="34" charset="0"/>
              </a:rPr>
              <a:t>Season Tariffs</a:t>
            </a:r>
          </a:p>
          <a:p>
            <a:pPr marL="42545">
              <a:lnSpc>
                <a:spcPct val="100000"/>
              </a:lnSpc>
            </a:pPr>
            <a:r>
              <a:rPr lang="en-IN" b="1" dirty="0">
                <a:solidFill>
                  <a:srgbClr val="1C3D05"/>
                </a:solidFill>
                <a:latin typeface="Raleway" panose="020B0503030101060003" pitchFamily="34" charset="0"/>
                <a:cs typeface="Arial"/>
              </a:rPr>
              <a:t>Validity</a:t>
            </a:r>
            <a:r>
              <a:rPr lang="en-IN" sz="2400" b="1" dirty="0">
                <a:solidFill>
                  <a:srgbClr val="1C3D05"/>
                </a:solidFill>
                <a:latin typeface="Raleway" panose="020B0503030101060003" pitchFamily="34" charset="0"/>
                <a:cs typeface="Arial"/>
              </a:rPr>
              <a:t>:</a:t>
            </a:r>
            <a:r>
              <a:rPr lang="en-IN" sz="2400" dirty="0">
                <a:solidFill>
                  <a:srgbClr val="1C3D05"/>
                </a:solidFill>
                <a:latin typeface="Raleway" panose="020B0503030101060003" pitchFamily="34" charset="0"/>
                <a:cs typeface="Arial"/>
              </a:rPr>
              <a:t> </a:t>
            </a:r>
            <a:r>
              <a:rPr lang="en-IN" b="1" dirty="0">
                <a:solidFill>
                  <a:srgbClr val="1C3D05"/>
                </a:solidFill>
                <a:latin typeface="Raleway" panose="020B0503030101060003" pitchFamily="34" charset="0"/>
                <a:cs typeface="Arial"/>
              </a:rPr>
              <a:t>1</a:t>
            </a:r>
            <a:r>
              <a:rPr lang="en-IN" b="1" baseline="30000" dirty="0">
                <a:solidFill>
                  <a:srgbClr val="1C3D05"/>
                </a:solidFill>
                <a:latin typeface="Raleway" panose="020B0503030101060003" pitchFamily="34" charset="0"/>
                <a:cs typeface="Arial"/>
              </a:rPr>
              <a:t>st</a:t>
            </a:r>
            <a:r>
              <a:rPr lang="en-IN" b="1" dirty="0">
                <a:solidFill>
                  <a:srgbClr val="1C3D05"/>
                </a:solidFill>
                <a:latin typeface="Raleway" panose="020B0503030101060003" pitchFamily="34" charset="0"/>
                <a:cs typeface="Arial"/>
              </a:rPr>
              <a:t> April 2024 to 30</a:t>
            </a:r>
            <a:r>
              <a:rPr lang="en-IN" b="1" baseline="30000" dirty="0">
                <a:solidFill>
                  <a:srgbClr val="1C3D05"/>
                </a:solidFill>
                <a:latin typeface="Raleway" panose="020B0503030101060003" pitchFamily="34" charset="0"/>
                <a:cs typeface="Arial"/>
              </a:rPr>
              <a:t>th</a:t>
            </a:r>
            <a:r>
              <a:rPr lang="en-IN" b="1" dirty="0">
                <a:solidFill>
                  <a:srgbClr val="1C3D05"/>
                </a:solidFill>
                <a:latin typeface="Raleway" panose="020B0503030101060003" pitchFamily="34" charset="0"/>
                <a:cs typeface="Arial"/>
              </a:rPr>
              <a:t> June 2024</a:t>
            </a:r>
            <a:endParaRPr lang="en-IN" sz="2400" b="1" dirty="0">
              <a:latin typeface="Raleway" panose="020B0503030101060003" pitchFamily="34" charset="0"/>
              <a:cs typeface="Arial"/>
            </a:endParaRPr>
          </a:p>
        </p:txBody>
      </p:sp>
      <p:sp>
        <p:nvSpPr>
          <p:cNvPr id="12" name="TextBox 11">
            <a:extLst>
              <a:ext uri="{FF2B5EF4-FFF2-40B4-BE49-F238E27FC236}">
                <a16:creationId xmlns:a16="http://schemas.microsoft.com/office/drawing/2014/main" id="{67BAF8A6-8CE5-482A-A221-C6716CE02D61}"/>
              </a:ext>
            </a:extLst>
          </p:cNvPr>
          <p:cNvSpPr txBox="1"/>
          <p:nvPr/>
        </p:nvSpPr>
        <p:spPr>
          <a:xfrm>
            <a:off x="196850" y="8711168"/>
            <a:ext cx="5257800" cy="369332"/>
          </a:xfrm>
          <a:prstGeom prst="rect">
            <a:avLst/>
          </a:prstGeom>
          <a:noFill/>
        </p:spPr>
        <p:txBody>
          <a:bodyPr wrap="square">
            <a:spAutoFit/>
          </a:bodyPr>
          <a:lstStyle/>
          <a:p>
            <a:pPr marL="42545">
              <a:lnSpc>
                <a:spcPct val="100000"/>
              </a:lnSpc>
            </a:pPr>
            <a:r>
              <a:rPr lang="en-IN" b="1" dirty="0">
                <a:solidFill>
                  <a:srgbClr val="1C3D05"/>
                </a:solidFill>
                <a:latin typeface="Raleway" panose="020B0503030101060003" pitchFamily="34" charset="0"/>
              </a:rPr>
              <a:t>Extra Pax</a:t>
            </a:r>
            <a:endParaRPr lang="en-IN" b="1" dirty="0">
              <a:latin typeface="Raleway" panose="020B0503030101060003" pitchFamily="34" charset="0"/>
              <a:cs typeface="Arial"/>
            </a:endParaRPr>
          </a:p>
        </p:txBody>
      </p:sp>
      <p:sp>
        <p:nvSpPr>
          <p:cNvPr id="14" name="TextBox 13">
            <a:extLst>
              <a:ext uri="{FF2B5EF4-FFF2-40B4-BE49-F238E27FC236}">
                <a16:creationId xmlns:a16="http://schemas.microsoft.com/office/drawing/2014/main" id="{F13A3CC8-2143-4381-A18F-D17B1476E1CE}"/>
              </a:ext>
            </a:extLst>
          </p:cNvPr>
          <p:cNvSpPr txBox="1"/>
          <p:nvPr/>
        </p:nvSpPr>
        <p:spPr>
          <a:xfrm>
            <a:off x="240090" y="6401192"/>
            <a:ext cx="3795164" cy="230832"/>
          </a:xfrm>
          <a:prstGeom prst="rect">
            <a:avLst/>
          </a:prstGeom>
          <a:noFill/>
        </p:spPr>
        <p:txBody>
          <a:bodyPr wrap="square">
            <a:spAutoFit/>
          </a:bodyPr>
          <a:lstStyle/>
          <a:p>
            <a:pPr marL="12700" marR="5080">
              <a:lnSpc>
                <a:spcPct val="100000"/>
              </a:lnSpc>
            </a:pPr>
            <a:r>
              <a:rPr lang="en-US" sz="900" i="1" dirty="0">
                <a:latin typeface="Noto Sans" panose="020B0502040504020204" pitchFamily="34" charset="0"/>
                <a:ea typeface="Noto Sans" panose="020B0502040504020204" pitchFamily="34" charset="0"/>
                <a:cs typeface="Noto Sans" panose="020B0502040504020204" pitchFamily="34" charset="0"/>
              </a:rPr>
              <a:t>Taxes Extra as Applicable</a:t>
            </a:r>
          </a:p>
        </p:txBody>
      </p:sp>
      <p:sp>
        <p:nvSpPr>
          <p:cNvPr id="7" name="TextBox 6">
            <a:extLst>
              <a:ext uri="{FF2B5EF4-FFF2-40B4-BE49-F238E27FC236}">
                <a16:creationId xmlns:a16="http://schemas.microsoft.com/office/drawing/2014/main" id="{68618534-83EB-7A5D-E540-113ADD61A13E}"/>
              </a:ext>
            </a:extLst>
          </p:cNvPr>
          <p:cNvSpPr txBox="1"/>
          <p:nvPr/>
        </p:nvSpPr>
        <p:spPr>
          <a:xfrm>
            <a:off x="1492250" y="6770523"/>
            <a:ext cx="3795164" cy="461665"/>
          </a:xfrm>
          <a:prstGeom prst="rect">
            <a:avLst/>
          </a:prstGeom>
          <a:noFill/>
        </p:spPr>
        <p:txBody>
          <a:bodyPr wrap="square">
            <a:spAutoFit/>
          </a:bodyPr>
          <a:lstStyle/>
          <a:p>
            <a:pPr marL="12700" marR="5080">
              <a:lnSpc>
                <a:spcPct val="100000"/>
              </a:lnSpc>
            </a:pPr>
            <a:r>
              <a:rPr lang="en-US" sz="2400" b="1" i="1" dirty="0">
                <a:latin typeface="Noto Sans" panose="020B0502040504020204" pitchFamily="34" charset="0"/>
                <a:ea typeface="Noto Sans" panose="020B0502040504020204" pitchFamily="34" charset="0"/>
                <a:cs typeface="Noto Sans" panose="020B0502040504020204" pitchFamily="34" charset="0"/>
              </a:rPr>
              <a:t>We offer 30% TAC</a:t>
            </a:r>
          </a:p>
        </p:txBody>
      </p:sp>
    </p:spTree>
    <p:extLst>
      <p:ext uri="{BB962C8B-B14F-4D97-AF65-F5344CB8AC3E}">
        <p14:creationId xmlns:p14="http://schemas.microsoft.com/office/powerpoint/2010/main" val="12017407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CE9C82D-95B5-46B7-BE1E-BF8446F56F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505557" y="528821"/>
            <a:ext cx="6268914" cy="5257799"/>
          </a:xfrm>
          <a:prstGeom prst="rect">
            <a:avLst/>
          </a:prstGeom>
        </p:spPr>
      </p:pic>
      <p:grpSp>
        <p:nvGrpSpPr>
          <p:cNvPr id="8" name="Group 7">
            <a:extLst>
              <a:ext uri="{FF2B5EF4-FFF2-40B4-BE49-F238E27FC236}">
                <a16:creationId xmlns:a16="http://schemas.microsoft.com/office/drawing/2014/main" id="{038329C6-5E29-4547-B4F6-9E1E4A643668}"/>
              </a:ext>
            </a:extLst>
          </p:cNvPr>
          <p:cNvGrpSpPr/>
          <p:nvPr/>
        </p:nvGrpSpPr>
        <p:grpSpPr>
          <a:xfrm>
            <a:off x="0" y="-868514"/>
            <a:ext cx="1780236" cy="3452964"/>
            <a:chOff x="0" y="-868514"/>
            <a:chExt cx="1780236" cy="3452964"/>
          </a:xfrm>
          <a:solidFill>
            <a:srgbClr val="000000">
              <a:alpha val="50000"/>
            </a:srgbClr>
          </a:solidFill>
        </p:grpSpPr>
        <p:pic>
          <p:nvPicPr>
            <p:cNvPr id="9" name="Graphic 8">
              <a:extLst>
                <a:ext uri="{FF2B5EF4-FFF2-40B4-BE49-F238E27FC236}">
                  <a16:creationId xmlns:a16="http://schemas.microsoft.com/office/drawing/2014/main" id="{1E27FF45-DB47-4333-83EF-7FAFE224CE04}"/>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l="26743"/>
            <a:stretch/>
          </p:blipFill>
          <p:spPr>
            <a:xfrm>
              <a:off x="0" y="1155700"/>
              <a:ext cx="893150" cy="1428750"/>
            </a:xfrm>
            <a:prstGeom prst="rect">
              <a:avLst/>
            </a:prstGeom>
          </p:spPr>
        </p:pic>
        <p:pic>
          <p:nvPicPr>
            <p:cNvPr id="10" name="Graphic 9">
              <a:extLst>
                <a:ext uri="{FF2B5EF4-FFF2-40B4-BE49-F238E27FC236}">
                  <a16:creationId xmlns:a16="http://schemas.microsoft.com/office/drawing/2014/main" id="{F0A477C1-6A91-45FC-AF30-150F3EF3167E}"/>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l="19949"/>
            <a:stretch/>
          </p:blipFill>
          <p:spPr>
            <a:xfrm>
              <a:off x="0" y="23263"/>
              <a:ext cx="1350544" cy="1616798"/>
            </a:xfrm>
            <a:prstGeom prst="rect">
              <a:avLst/>
            </a:prstGeom>
          </p:spPr>
        </p:pic>
        <p:pic>
          <p:nvPicPr>
            <p:cNvPr id="11" name="Graphic 10">
              <a:extLst>
                <a:ext uri="{FF2B5EF4-FFF2-40B4-BE49-F238E27FC236}">
                  <a16:creationId xmlns:a16="http://schemas.microsoft.com/office/drawing/2014/main" id="{9A0AB008-C77B-46BC-B001-C8EE2D099B1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rot="18809013">
              <a:off x="238423" y="-774501"/>
              <a:ext cx="1635826" cy="1447800"/>
            </a:xfrm>
            <a:prstGeom prst="rect">
              <a:avLst/>
            </a:prstGeom>
          </p:spPr>
        </p:pic>
      </p:grpSp>
      <p:sp>
        <p:nvSpPr>
          <p:cNvPr id="3" name="object 3"/>
          <p:cNvSpPr/>
          <p:nvPr/>
        </p:nvSpPr>
        <p:spPr>
          <a:xfrm>
            <a:off x="-16021" y="3564446"/>
            <a:ext cx="7546848" cy="4279392"/>
          </a:xfrm>
          <a:prstGeom prst="rect">
            <a:avLst/>
          </a:prstGeom>
          <a:blipFill>
            <a:blip r:embed="rId11" cstate="print"/>
            <a:stretch>
              <a:fillRect/>
            </a:stretch>
          </a:blipFill>
        </p:spPr>
        <p:txBody>
          <a:bodyPr wrap="square" lIns="0" tIns="0" rIns="0" bIns="0" rtlCol="0"/>
          <a:lstStyle/>
          <a:p>
            <a:endParaRPr/>
          </a:p>
        </p:txBody>
      </p:sp>
      <p:sp>
        <p:nvSpPr>
          <p:cNvPr id="12" name="TextBox 11">
            <a:extLst>
              <a:ext uri="{FF2B5EF4-FFF2-40B4-BE49-F238E27FC236}">
                <a16:creationId xmlns:a16="http://schemas.microsoft.com/office/drawing/2014/main" id="{A9B09095-8C41-4084-881A-4512F40244BB}"/>
              </a:ext>
            </a:extLst>
          </p:cNvPr>
          <p:cNvSpPr txBox="1"/>
          <p:nvPr/>
        </p:nvSpPr>
        <p:spPr>
          <a:xfrm>
            <a:off x="196850" y="8242300"/>
            <a:ext cx="5257800" cy="646331"/>
          </a:xfrm>
          <a:prstGeom prst="rect">
            <a:avLst/>
          </a:prstGeom>
          <a:noFill/>
        </p:spPr>
        <p:txBody>
          <a:bodyPr wrap="square">
            <a:spAutoFit/>
          </a:bodyPr>
          <a:lstStyle/>
          <a:p>
            <a:pPr marL="42545">
              <a:lnSpc>
                <a:spcPct val="100000"/>
              </a:lnSpc>
            </a:pPr>
            <a:r>
              <a:rPr lang="en-IN" sz="3600" b="1" dirty="0">
                <a:solidFill>
                  <a:srgbClr val="1C3D05"/>
                </a:solidFill>
                <a:latin typeface="Raleway" panose="020B0503030101060003" pitchFamily="34" charset="0"/>
              </a:rPr>
              <a:t>Contact Us</a:t>
            </a:r>
            <a:endParaRPr lang="en-IN" sz="3600" b="1" dirty="0">
              <a:latin typeface="Raleway" panose="020B0503030101060003" pitchFamily="34" charset="0"/>
              <a:cs typeface="Arial"/>
            </a:endParaRPr>
          </a:p>
        </p:txBody>
      </p:sp>
      <p:sp>
        <p:nvSpPr>
          <p:cNvPr id="13" name="object 11">
            <a:extLst>
              <a:ext uri="{FF2B5EF4-FFF2-40B4-BE49-F238E27FC236}">
                <a16:creationId xmlns:a16="http://schemas.microsoft.com/office/drawing/2014/main" id="{F77399F9-64E4-41B7-944B-44FF7A3E30A7}"/>
              </a:ext>
            </a:extLst>
          </p:cNvPr>
          <p:cNvSpPr txBox="1"/>
          <p:nvPr/>
        </p:nvSpPr>
        <p:spPr>
          <a:xfrm>
            <a:off x="316135" y="9014254"/>
            <a:ext cx="5166107" cy="923330"/>
          </a:xfrm>
          <a:prstGeom prst="rect">
            <a:avLst/>
          </a:prstGeom>
        </p:spPr>
        <p:txBody>
          <a:bodyPr vert="horz" wrap="square" lIns="0" tIns="0" rIns="0" bIns="0" rtlCol="0">
            <a:spAutoFit/>
          </a:bodyPr>
          <a:lstStyle/>
          <a:p>
            <a:pPr marL="12700" marR="5080">
              <a:lnSpc>
                <a:spcPct val="100000"/>
              </a:lnSpc>
            </a:pPr>
            <a:r>
              <a:rPr lang="en-US" sz="1200" dirty="0">
                <a:latin typeface="Noto Sans" panose="020B0502040504020204" pitchFamily="34" charset="0"/>
                <a:ea typeface="Noto Sans" panose="020B0502040504020204" pitchFamily="34" charset="0"/>
                <a:cs typeface="Noto Sans" panose="020B0502040504020204" pitchFamily="34" charset="0"/>
              </a:rPr>
              <a:t>Heritage Satikva Resorts, Jhonger Naggar Manali Highway</a:t>
            </a:r>
          </a:p>
          <a:p>
            <a:pPr marL="12700" marR="5080">
              <a:lnSpc>
                <a:spcPct val="100000"/>
              </a:lnSpc>
            </a:pPr>
            <a:r>
              <a:rPr lang="en-US" sz="1200" dirty="0">
                <a:latin typeface="Noto Sans" panose="020B0502040504020204" pitchFamily="34" charset="0"/>
                <a:ea typeface="Noto Sans" panose="020B0502040504020204" pitchFamily="34" charset="0"/>
                <a:cs typeface="Noto Sans" panose="020B0502040504020204" pitchFamily="34" charset="0"/>
              </a:rPr>
              <a:t>Manali - Himachal Pradesh</a:t>
            </a:r>
          </a:p>
          <a:p>
            <a:pPr marL="12700" marR="5080">
              <a:lnSpc>
                <a:spcPct val="100000"/>
              </a:lnSpc>
            </a:pPr>
            <a:endParaRPr lang="en-US" sz="1200" dirty="0">
              <a:latin typeface="Noto Sans" panose="020B0502040504020204" pitchFamily="34" charset="0"/>
              <a:ea typeface="Noto Sans" panose="020B0502040504020204" pitchFamily="34" charset="0"/>
              <a:cs typeface="Noto Sans" panose="020B0502040504020204" pitchFamily="34" charset="0"/>
            </a:endParaRPr>
          </a:p>
          <a:p>
            <a:pPr marL="12700" marR="5080">
              <a:lnSpc>
                <a:spcPct val="100000"/>
              </a:lnSpc>
            </a:pPr>
            <a:r>
              <a:rPr lang="en-US" sz="1200" dirty="0">
                <a:latin typeface="Noto Sans" panose="020B0502040504020204" pitchFamily="34" charset="0"/>
                <a:ea typeface="Noto Sans" panose="020B0502040504020204" pitchFamily="34" charset="0"/>
                <a:cs typeface="Noto Sans" panose="020B0502040504020204" pitchFamily="34" charset="0"/>
              </a:rPr>
              <a:t>+91 9816 024 179 | +91 9805 983 293</a:t>
            </a:r>
          </a:p>
          <a:p>
            <a:pPr marL="12700" marR="5080">
              <a:lnSpc>
                <a:spcPct val="100000"/>
              </a:lnSpc>
            </a:pPr>
            <a:r>
              <a:rPr lang="en-US" sz="1200" dirty="0">
                <a:latin typeface="Noto Sans" panose="020B0502040504020204" pitchFamily="34" charset="0"/>
                <a:ea typeface="Noto Sans" panose="020B0502040504020204" pitchFamily="34" charset="0"/>
                <a:cs typeface="Noto Sans" panose="020B0502040504020204" pitchFamily="34" charset="0"/>
              </a:rPr>
              <a:t>www.heritagesatikva.com  |  booking@heritagesatikva.com</a:t>
            </a:r>
          </a:p>
        </p:txBody>
      </p:sp>
      <p:pic>
        <p:nvPicPr>
          <p:cNvPr id="15" name="Picture 14">
            <a:extLst>
              <a:ext uri="{FF2B5EF4-FFF2-40B4-BE49-F238E27FC236}">
                <a16:creationId xmlns:a16="http://schemas.microsoft.com/office/drawing/2014/main" id="{81B9924E-6A85-4B7A-911E-DF8A863A9D5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56336" y="947022"/>
            <a:ext cx="5018524" cy="169366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626262"/>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7575</TotalTime>
  <Words>840</Words>
  <Application>Microsoft Office PowerPoint</Application>
  <PresentationFormat>Custom</PresentationFormat>
  <Paragraphs>135</Paragraphs>
  <Slides>7</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Raleway</vt:lpstr>
      <vt:lpstr>Calibri</vt:lpstr>
      <vt:lpstr>Noto Sans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Untitled-1</dc:title>
  <dc:creator>Sukaran Thakur</dc:creator>
  <cp:lastModifiedBy>Sukaran Thakur</cp:lastModifiedBy>
  <cp:revision>13</cp:revision>
  <dcterms:created xsi:type="dcterms:W3CDTF">2023-03-05T10:17:47Z</dcterms:created>
  <dcterms:modified xsi:type="dcterms:W3CDTF">2024-03-27T08:10:48Z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2022-08-17T00:00:00Z</vt:filetime>
  </property>
  <property fmtid="{D5CDD505-2E9C-101B-9397-08002B2CF9AE}" pid="3" name="LastSaved">
    <vt:filetime>2023-03-05T00:00:00Z</vt:filetime>
  </property>
</Properties>
</file>